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3" r:id="rId5"/>
    <p:sldId id="259" r:id="rId6"/>
    <p:sldId id="261" r:id="rId7"/>
    <p:sldId id="279" r:id="rId8"/>
    <p:sldId id="280" r:id="rId9"/>
    <p:sldId id="274" r:id="rId10"/>
    <p:sldId id="262" r:id="rId11"/>
    <p:sldId id="284" r:id="rId12"/>
    <p:sldId id="285" r:id="rId13"/>
    <p:sldId id="288" r:id="rId14"/>
    <p:sldId id="286" r:id="rId15"/>
    <p:sldId id="287" r:id="rId16"/>
    <p:sldId id="268" r:id="rId17"/>
    <p:sldId id="265" r:id="rId18"/>
    <p:sldId id="277" r:id="rId19"/>
    <p:sldId id="267" r:id="rId20"/>
    <p:sldId id="269" r:id="rId21"/>
    <p:sldId id="278"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a:srgbClr val="3F6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9" autoAdjust="0"/>
    <p:restoredTop sz="95244" autoAdjust="0"/>
  </p:normalViewPr>
  <p:slideViewPr>
    <p:cSldViewPr snapToGrid="0">
      <p:cViewPr varScale="1">
        <p:scale>
          <a:sx n="105" d="100"/>
          <a:sy n="105" d="100"/>
        </p:scale>
        <p:origin x="38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Albini" userId="bef91c1d-cf04-462d-8401-dbb8c31d5e40" providerId="ADAL" clId="{69450645-F51F-4538-8CD5-4DA5ED793B0D}"/>
    <pc:docChg chg="modSld">
      <pc:chgData name="Erica Albini" userId="bef91c1d-cf04-462d-8401-dbb8c31d5e40" providerId="ADAL" clId="{69450645-F51F-4538-8CD5-4DA5ED793B0D}" dt="2022-08-30T14:12:17.792" v="1" actId="20577"/>
      <pc:docMkLst>
        <pc:docMk/>
      </pc:docMkLst>
      <pc:sldChg chg="modSp mod">
        <pc:chgData name="Erica Albini" userId="bef91c1d-cf04-462d-8401-dbb8c31d5e40" providerId="ADAL" clId="{69450645-F51F-4538-8CD5-4DA5ED793B0D}" dt="2022-08-30T14:12:17.792" v="1" actId="20577"/>
        <pc:sldMkLst>
          <pc:docMk/>
          <pc:sldMk cId="3113372747" sldId="278"/>
        </pc:sldMkLst>
        <pc:spChg chg="mod">
          <ac:chgData name="Erica Albini" userId="bef91c1d-cf04-462d-8401-dbb8c31d5e40" providerId="ADAL" clId="{69450645-F51F-4538-8CD5-4DA5ED793B0D}" dt="2022-08-30T14:12:17.792" v="1" actId="20577"/>
          <ac:spMkLst>
            <pc:docMk/>
            <pc:sldMk cId="3113372747" sldId="278"/>
            <ac:spMk id="3" creationId="{F02E4241-9B9F-439B-8E82-AC2B4048D08E}"/>
          </ac:spMkLst>
        </pc:spChg>
      </pc:sldChg>
    </pc:docChg>
  </pc:docChgLst>
  <pc:docChgLst>
    <pc:chgData name="Erica Albini" userId="bef91c1d-cf04-462d-8401-dbb8c31d5e40" providerId="ADAL" clId="{4B58F015-2D82-4964-A5AC-FE02DD1C11F2}"/>
    <pc:docChg chg="custSel modSld">
      <pc:chgData name="Erica Albini" userId="bef91c1d-cf04-462d-8401-dbb8c31d5e40" providerId="ADAL" clId="{4B58F015-2D82-4964-A5AC-FE02DD1C11F2}" dt="2022-04-06T15:43:39.227" v="6" actId="20577"/>
      <pc:docMkLst>
        <pc:docMk/>
      </pc:docMkLst>
      <pc:sldChg chg="modSp mod">
        <pc:chgData name="Erica Albini" userId="bef91c1d-cf04-462d-8401-dbb8c31d5e40" providerId="ADAL" clId="{4B58F015-2D82-4964-A5AC-FE02DD1C11F2}" dt="2022-04-04T14:37:37.553" v="5" actId="20577"/>
        <pc:sldMkLst>
          <pc:docMk/>
          <pc:sldMk cId="3113372747" sldId="278"/>
        </pc:sldMkLst>
        <pc:spChg chg="mod">
          <ac:chgData name="Erica Albini" userId="bef91c1d-cf04-462d-8401-dbb8c31d5e40" providerId="ADAL" clId="{4B58F015-2D82-4964-A5AC-FE02DD1C11F2}" dt="2022-04-04T14:37:37.553" v="5" actId="20577"/>
          <ac:spMkLst>
            <pc:docMk/>
            <pc:sldMk cId="3113372747" sldId="278"/>
            <ac:spMk id="3" creationId="{F02E4241-9B9F-439B-8E82-AC2B4048D08E}"/>
          </ac:spMkLst>
        </pc:spChg>
      </pc:sldChg>
      <pc:sldChg chg="delSp mod">
        <pc:chgData name="Erica Albini" userId="bef91c1d-cf04-462d-8401-dbb8c31d5e40" providerId="ADAL" clId="{4B58F015-2D82-4964-A5AC-FE02DD1C11F2}" dt="2022-04-04T14:36:57.587" v="1" actId="478"/>
        <pc:sldMkLst>
          <pc:docMk/>
          <pc:sldMk cId="3329149052" sldId="279"/>
        </pc:sldMkLst>
        <pc:spChg chg="del">
          <ac:chgData name="Erica Albini" userId="bef91c1d-cf04-462d-8401-dbb8c31d5e40" providerId="ADAL" clId="{4B58F015-2D82-4964-A5AC-FE02DD1C11F2}" dt="2022-04-04T14:36:55.068" v="0" actId="478"/>
          <ac:spMkLst>
            <pc:docMk/>
            <pc:sldMk cId="3329149052" sldId="279"/>
            <ac:spMk id="2" creationId="{3642A08B-FAA4-4739-8886-AC707BF1C9EE}"/>
          </ac:spMkLst>
        </pc:spChg>
        <pc:spChg chg="del">
          <ac:chgData name="Erica Albini" userId="bef91c1d-cf04-462d-8401-dbb8c31d5e40" providerId="ADAL" clId="{4B58F015-2D82-4964-A5AC-FE02DD1C11F2}" dt="2022-04-04T14:36:57.587" v="1" actId="478"/>
          <ac:spMkLst>
            <pc:docMk/>
            <pc:sldMk cId="3329149052" sldId="279"/>
            <ac:spMk id="4" creationId="{53C1C689-264F-44ED-A082-8C00F751A95C}"/>
          </ac:spMkLst>
        </pc:spChg>
      </pc:sldChg>
      <pc:sldChg chg="delSp mod">
        <pc:chgData name="Erica Albini" userId="bef91c1d-cf04-462d-8401-dbb8c31d5e40" providerId="ADAL" clId="{4B58F015-2D82-4964-A5AC-FE02DD1C11F2}" dt="2022-04-04T14:37:10.902" v="3" actId="478"/>
        <pc:sldMkLst>
          <pc:docMk/>
          <pc:sldMk cId="1715869857" sldId="280"/>
        </pc:sldMkLst>
        <pc:spChg chg="del">
          <ac:chgData name="Erica Albini" userId="bef91c1d-cf04-462d-8401-dbb8c31d5e40" providerId="ADAL" clId="{4B58F015-2D82-4964-A5AC-FE02DD1C11F2}" dt="2022-04-04T14:37:07.333" v="2" actId="478"/>
          <ac:spMkLst>
            <pc:docMk/>
            <pc:sldMk cId="1715869857" sldId="280"/>
            <ac:spMk id="2" creationId="{B55CCE7F-1570-4A8F-A133-360A08CD4F14}"/>
          </ac:spMkLst>
        </pc:spChg>
        <pc:spChg chg="del">
          <ac:chgData name="Erica Albini" userId="bef91c1d-cf04-462d-8401-dbb8c31d5e40" providerId="ADAL" clId="{4B58F015-2D82-4964-A5AC-FE02DD1C11F2}" dt="2022-04-04T14:37:10.902" v="3" actId="478"/>
          <ac:spMkLst>
            <pc:docMk/>
            <pc:sldMk cId="1715869857" sldId="280"/>
            <ac:spMk id="4" creationId="{944930B5-D375-4ECC-A49D-362EB9D12461}"/>
          </ac:spMkLst>
        </pc:spChg>
      </pc:sldChg>
      <pc:sldChg chg="modSp mod">
        <pc:chgData name="Erica Albini" userId="bef91c1d-cf04-462d-8401-dbb8c31d5e40" providerId="ADAL" clId="{4B58F015-2D82-4964-A5AC-FE02DD1C11F2}" dt="2022-04-06T15:43:39.227" v="6" actId="20577"/>
        <pc:sldMkLst>
          <pc:docMk/>
          <pc:sldMk cId="1602601481" sldId="285"/>
        </pc:sldMkLst>
        <pc:spChg chg="mod">
          <ac:chgData name="Erica Albini" userId="bef91c1d-cf04-462d-8401-dbb8c31d5e40" providerId="ADAL" clId="{4B58F015-2D82-4964-A5AC-FE02DD1C11F2}" dt="2022-04-06T15:43:39.227" v="6" actId="20577"/>
          <ac:spMkLst>
            <pc:docMk/>
            <pc:sldMk cId="1602601481" sldId="285"/>
            <ac:spMk id="3" creationId="{61961C98-84A0-4189-A5F0-D7E0A9DCE8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661D2F-18BE-4E5D-B1A4-A8DEFCE37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6512D6D-D4DC-4FD9-8779-E7DC7867B6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14FF2-5CC8-41EF-BB47-A4548CAA4B4D}" type="datetimeFigureOut">
              <a:rPr lang="en-GB" smtClean="0"/>
              <a:t>30/08/2022</a:t>
            </a:fld>
            <a:endParaRPr lang="en-GB"/>
          </a:p>
        </p:txBody>
      </p:sp>
      <p:sp>
        <p:nvSpPr>
          <p:cNvPr id="4" name="Footer Placeholder 3">
            <a:extLst>
              <a:ext uri="{FF2B5EF4-FFF2-40B4-BE49-F238E27FC236}">
                <a16:creationId xmlns:a16="http://schemas.microsoft.com/office/drawing/2014/main" id="{35CD46FC-5AC4-4F22-88A6-4EBA1CA55F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23382EA-B97A-4E21-A253-D3291AFFE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178EE-8D4F-4575-97B2-378FBC260248}" type="slidenum">
              <a:rPr lang="en-GB" smtClean="0"/>
              <a:t>‹#›</a:t>
            </a:fld>
            <a:endParaRPr lang="en-GB"/>
          </a:p>
        </p:txBody>
      </p:sp>
    </p:spTree>
    <p:extLst>
      <p:ext uri="{BB962C8B-B14F-4D97-AF65-F5344CB8AC3E}">
        <p14:creationId xmlns:p14="http://schemas.microsoft.com/office/powerpoint/2010/main" val="27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01A91-FA6C-430F-AEA1-1F922F684739}" type="datetimeFigureOut">
              <a:rPr lang="en-GB" smtClean="0"/>
              <a:t>30/08/2022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89947-2D4A-4439-B4A4-7D3B14B5138C}" type="slidenum">
              <a:rPr lang="en-GB" smtClean="0"/>
              <a:t>‹#›</a:t>
            </a:fld>
            <a:endParaRPr lang="en-GB"/>
          </a:p>
        </p:txBody>
      </p:sp>
    </p:spTree>
    <p:extLst>
      <p:ext uri="{BB962C8B-B14F-4D97-AF65-F5344CB8AC3E}">
        <p14:creationId xmlns:p14="http://schemas.microsoft.com/office/powerpoint/2010/main" val="203653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9947-2D4A-4439-B4A4-7D3B14B5138C}" type="slidenum">
              <a:rPr lang="en-GB" smtClean="0"/>
              <a:t>8</a:t>
            </a:fld>
            <a:endParaRPr lang="en-GB"/>
          </a:p>
        </p:txBody>
      </p:sp>
    </p:spTree>
    <p:extLst>
      <p:ext uri="{BB962C8B-B14F-4D97-AF65-F5344CB8AC3E}">
        <p14:creationId xmlns:p14="http://schemas.microsoft.com/office/powerpoint/2010/main" val="3463266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9042DA-3A4A-463E-B342-A290E2ECE6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A32E99-FDF9-4C27-90BE-A47D922EA7C1}"/>
              </a:ext>
            </a:extLst>
          </p:cNvPr>
          <p:cNvSpPr>
            <a:spLocks noGrp="1"/>
          </p:cNvSpPr>
          <p:nvPr>
            <p:ph type="ctrTitle" hasCustomPrompt="1"/>
          </p:nvPr>
        </p:nvSpPr>
        <p:spPr>
          <a:xfrm>
            <a:off x="404079" y="1763887"/>
            <a:ext cx="10263921" cy="1746076"/>
          </a:xfrm>
        </p:spPr>
        <p:txBody>
          <a:bodyPr anchor="b">
            <a:normAutofit/>
          </a:bodyPr>
          <a:lstStyle>
            <a:lvl1pPr algn="l">
              <a:defRPr sz="8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a:t>
            </a:r>
            <a:endParaRPr lang="en-GB" dirty="0"/>
          </a:p>
        </p:txBody>
      </p:sp>
      <p:sp>
        <p:nvSpPr>
          <p:cNvPr id="3" name="Subtitle 2">
            <a:extLst>
              <a:ext uri="{FF2B5EF4-FFF2-40B4-BE49-F238E27FC236}">
                <a16:creationId xmlns:a16="http://schemas.microsoft.com/office/drawing/2014/main" id="{D2F4AFCF-1ACD-443F-BD7F-A7A56C9EFFA2}"/>
              </a:ext>
            </a:extLst>
          </p:cNvPr>
          <p:cNvSpPr>
            <a:spLocks noGrp="1"/>
          </p:cNvSpPr>
          <p:nvPr>
            <p:ph type="subTitle" idx="1" hasCustomPrompt="1"/>
          </p:nvPr>
        </p:nvSpPr>
        <p:spPr>
          <a:xfrm>
            <a:off x="404079" y="3602038"/>
            <a:ext cx="10263921" cy="1655762"/>
          </a:xfrm>
        </p:spPr>
        <p:txBody>
          <a:bodyPr>
            <a:normAutofit/>
          </a:bodyPr>
          <a:lstStyle>
            <a:lvl1pPr marL="0" indent="0" algn="l">
              <a:buNone/>
              <a:defRPr sz="4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pic>
        <p:nvPicPr>
          <p:cNvPr id="12" name="Picture 11">
            <a:extLst>
              <a:ext uri="{FF2B5EF4-FFF2-40B4-BE49-F238E27FC236}">
                <a16:creationId xmlns:a16="http://schemas.microsoft.com/office/drawing/2014/main" id="{F457A653-DDF0-4395-ACB2-D3C5498C03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1"/>
            <a:ext cx="3665175" cy="1746075"/>
          </a:xfrm>
          <a:prstGeom prst="rect">
            <a:avLst/>
          </a:prstGeom>
        </p:spPr>
      </p:pic>
      <p:pic>
        <p:nvPicPr>
          <p:cNvPr id="14" name="Picture 13">
            <a:extLst>
              <a:ext uri="{FF2B5EF4-FFF2-40B4-BE49-F238E27FC236}">
                <a16:creationId xmlns:a16="http://schemas.microsoft.com/office/drawing/2014/main" id="{AAE3FD02-082F-401F-9792-41283FF6D0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46542" y="5505647"/>
            <a:ext cx="5392978" cy="1126511"/>
          </a:xfrm>
          <a:prstGeom prst="rect">
            <a:avLst/>
          </a:prstGeom>
        </p:spPr>
      </p:pic>
    </p:spTree>
    <p:extLst>
      <p:ext uri="{BB962C8B-B14F-4D97-AF65-F5344CB8AC3E}">
        <p14:creationId xmlns:p14="http://schemas.microsoft.com/office/powerpoint/2010/main" val="17229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1E39-CD2A-4FF9-A034-0B1895D3BB48}"/>
              </a:ext>
            </a:extLst>
          </p:cNvPr>
          <p:cNvSpPr>
            <a:spLocks noGrp="1"/>
          </p:cNvSpPr>
          <p:nvPr>
            <p:ph type="title"/>
          </p:nvPr>
        </p:nvSpPr>
        <p:spPr>
          <a:xfrm>
            <a:off x="479221" y="330262"/>
            <a:ext cx="11233558" cy="793241"/>
          </a:xfrm>
        </p:spPr>
        <p:txBody>
          <a:bodyPr>
            <a:normAutofit/>
          </a:bodyPr>
          <a:lstStyle>
            <a:lvl1pPr>
              <a:defRPr sz="480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7BC6624-806E-41DD-920E-D79D32354308}"/>
              </a:ext>
            </a:extLst>
          </p:cNvPr>
          <p:cNvSpPr>
            <a:spLocks noGrp="1"/>
          </p:cNvSpPr>
          <p:nvPr>
            <p:ph idx="1"/>
          </p:nvPr>
        </p:nvSpPr>
        <p:spPr>
          <a:xfrm>
            <a:off x="479220" y="2048723"/>
            <a:ext cx="11233557" cy="3781625"/>
          </a:xfrm>
        </p:spPr>
        <p:txBody>
          <a:bodyPr>
            <a:normAutofit/>
          </a:bodyPr>
          <a:lstStyle>
            <a:lvl1pPr>
              <a:defRPr sz="1800">
                <a:latin typeface="Lato" panose="020F0502020204030203" pitchFamily="34" charset="0"/>
                <a:ea typeface="Lato" panose="020F0502020204030203" pitchFamily="34" charset="0"/>
                <a:cs typeface="Lato" panose="020F0502020204030203" pitchFamily="34" charset="0"/>
              </a:defRPr>
            </a:lvl1pPr>
            <a:lvl2pPr>
              <a:defRPr sz="1800">
                <a:latin typeface="Lato" panose="020F0502020204030203" pitchFamily="34" charset="0"/>
                <a:ea typeface="Lato" panose="020F0502020204030203" pitchFamily="34" charset="0"/>
                <a:cs typeface="Lato" panose="020F0502020204030203" pitchFamily="34" charset="0"/>
              </a:defRPr>
            </a:lvl2pPr>
            <a:lvl3pPr>
              <a:defRPr sz="1600">
                <a:latin typeface="Lato" panose="020F0502020204030203" pitchFamily="34" charset="0"/>
                <a:ea typeface="Lato" panose="020F0502020204030203" pitchFamily="34" charset="0"/>
                <a:cs typeface="Lato" panose="020F0502020204030203" pitchFamily="34" charset="0"/>
              </a:defRPr>
            </a:lvl3pPr>
            <a:lvl4pPr>
              <a:defRPr sz="1400">
                <a:latin typeface="Lato" panose="020F0502020204030203" pitchFamily="34" charset="0"/>
                <a:ea typeface="Lato" panose="020F0502020204030203" pitchFamily="34" charset="0"/>
                <a:cs typeface="Lato" panose="020F0502020204030203" pitchFamily="34" charset="0"/>
              </a:defRPr>
            </a:lvl4pPr>
            <a:lvl5pPr>
              <a:defRPr sz="1400">
                <a:latin typeface="Lato" panose="020F0502020204030203" pitchFamily="34" charset="0"/>
                <a:ea typeface="Lato" panose="020F0502020204030203" pitchFamily="34" charset="0"/>
                <a:cs typeface="Lato" panose="020F050202020403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9816D8E-8950-4803-A34C-A975998D984B}"/>
              </a:ext>
            </a:extLst>
          </p:cNvPr>
          <p:cNvSpPr>
            <a:spLocks noGrp="1"/>
          </p:cNvSpPr>
          <p:nvPr>
            <p:ph type="dt" sz="half" idx="10"/>
          </p:nvPr>
        </p:nvSpPr>
        <p:spPr>
          <a:xfrm>
            <a:off x="838200" y="6356350"/>
            <a:ext cx="2743200" cy="365125"/>
          </a:xfrm>
          <a:prstGeom prst="rect">
            <a:avLst/>
          </a:prstGeom>
        </p:spPr>
        <p:txBody>
          <a:bodyPr/>
          <a:lstStyle/>
          <a:p>
            <a:fld id="{5AAC49F7-074E-4BB7-B126-39DD7C269F5C}" type="datetimeFigureOut">
              <a:rPr lang="en-GB" smtClean="0"/>
              <a:t>30/08/2022</a:t>
            </a:fld>
            <a:endParaRPr lang="en-GB"/>
          </a:p>
        </p:txBody>
      </p:sp>
      <p:sp>
        <p:nvSpPr>
          <p:cNvPr id="5" name="Footer Placeholder 4">
            <a:extLst>
              <a:ext uri="{FF2B5EF4-FFF2-40B4-BE49-F238E27FC236}">
                <a16:creationId xmlns:a16="http://schemas.microsoft.com/office/drawing/2014/main" id="{4AC44334-6D4A-454E-8843-0366BA7A01A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4371BFF-7D28-4E4C-8520-8F4496C7F4F8}"/>
              </a:ext>
            </a:extLst>
          </p:cNvPr>
          <p:cNvSpPr>
            <a:spLocks noGrp="1"/>
          </p:cNvSpPr>
          <p:nvPr>
            <p:ph type="sldNum" sz="quarter" idx="12"/>
          </p:nvPr>
        </p:nvSpPr>
        <p:spPr>
          <a:xfrm>
            <a:off x="8610600" y="6356350"/>
            <a:ext cx="2743200" cy="365125"/>
          </a:xfrm>
          <a:prstGeom prst="rect">
            <a:avLst/>
          </a:prstGeom>
        </p:spPr>
        <p:txBody>
          <a:bodyPr/>
          <a:lstStyle/>
          <a:p>
            <a:fld id="{67644CF5-41A3-42B4-9AFA-458301DD07BC}" type="slidenum">
              <a:rPr lang="en-GB" smtClean="0"/>
              <a:t>‹#›</a:t>
            </a:fld>
            <a:endParaRPr lang="en-GB"/>
          </a:p>
        </p:txBody>
      </p:sp>
      <p:sp>
        <p:nvSpPr>
          <p:cNvPr id="8" name="Subtitle 2">
            <a:extLst>
              <a:ext uri="{FF2B5EF4-FFF2-40B4-BE49-F238E27FC236}">
                <a16:creationId xmlns:a16="http://schemas.microsoft.com/office/drawing/2014/main" id="{AFF23F11-EF67-4762-853D-6EA8D3346C19}"/>
              </a:ext>
            </a:extLst>
          </p:cNvPr>
          <p:cNvSpPr>
            <a:spLocks noGrp="1"/>
          </p:cNvSpPr>
          <p:nvPr>
            <p:ph type="subTitle" idx="13"/>
          </p:nvPr>
        </p:nvSpPr>
        <p:spPr>
          <a:xfrm>
            <a:off x="479220" y="1288661"/>
            <a:ext cx="11233557" cy="429683"/>
          </a:xfrm>
        </p:spPr>
        <p:txBody>
          <a:bodyPr>
            <a:noAutofit/>
          </a:bodyPr>
          <a:lstStyle>
            <a:lvl1pPr marL="0" indent="0" algn="l">
              <a:buNone/>
              <a:defRPr sz="3200">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id="{C95E33A9-462E-4A91-AC50-9AC5709E1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7232"/>
            <a:ext cx="12192000" cy="810768"/>
          </a:xfrm>
          <a:prstGeom prst="rect">
            <a:avLst/>
          </a:prstGeom>
        </p:spPr>
      </p:pic>
    </p:spTree>
    <p:extLst>
      <p:ext uri="{BB962C8B-B14F-4D97-AF65-F5344CB8AC3E}">
        <p14:creationId xmlns:p14="http://schemas.microsoft.com/office/powerpoint/2010/main" val="237682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6130D0-7310-44CD-A78F-793562383FAF}"/>
              </a:ext>
            </a:extLst>
          </p:cNvPr>
          <p:cNvSpPr>
            <a:spLocks noGrp="1"/>
          </p:cNvSpPr>
          <p:nvPr>
            <p:ph type="dt" sz="half" idx="10"/>
          </p:nvPr>
        </p:nvSpPr>
        <p:spPr>
          <a:xfrm>
            <a:off x="838200" y="6356350"/>
            <a:ext cx="2743200" cy="365125"/>
          </a:xfrm>
          <a:prstGeom prst="rect">
            <a:avLst/>
          </a:prstGeom>
        </p:spPr>
        <p:txBody>
          <a:bodyPr/>
          <a:lstStyle/>
          <a:p>
            <a:fld id="{5AAC49F7-074E-4BB7-B126-39DD7C269F5C}" type="datetimeFigureOut">
              <a:rPr lang="en-GB" smtClean="0"/>
              <a:t>30/08/2022</a:t>
            </a:fld>
            <a:endParaRPr lang="en-GB"/>
          </a:p>
        </p:txBody>
      </p:sp>
      <p:sp>
        <p:nvSpPr>
          <p:cNvPr id="3" name="Footer Placeholder 2">
            <a:extLst>
              <a:ext uri="{FF2B5EF4-FFF2-40B4-BE49-F238E27FC236}">
                <a16:creationId xmlns:a16="http://schemas.microsoft.com/office/drawing/2014/main" id="{75459C1B-F624-416A-AA63-47E72996B9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9B88C84-2CD9-4564-9310-B8EA861F2949}"/>
              </a:ext>
            </a:extLst>
          </p:cNvPr>
          <p:cNvSpPr>
            <a:spLocks noGrp="1"/>
          </p:cNvSpPr>
          <p:nvPr>
            <p:ph type="sldNum" sz="quarter" idx="12"/>
          </p:nvPr>
        </p:nvSpPr>
        <p:spPr>
          <a:xfrm>
            <a:off x="8610600" y="6356350"/>
            <a:ext cx="2743200" cy="365125"/>
          </a:xfrm>
          <a:prstGeom prst="rect">
            <a:avLst/>
          </a:prstGeom>
        </p:spPr>
        <p:txBody>
          <a:bodyPr/>
          <a:lstStyle/>
          <a:p>
            <a:fld id="{67644CF5-41A3-42B4-9AFA-458301DD07BC}" type="slidenum">
              <a:rPr lang="en-GB" smtClean="0"/>
              <a:t>‹#›</a:t>
            </a:fld>
            <a:endParaRPr lang="en-GB"/>
          </a:p>
        </p:txBody>
      </p:sp>
      <p:pic>
        <p:nvPicPr>
          <p:cNvPr id="7" name="Picture 6">
            <a:extLst>
              <a:ext uri="{FF2B5EF4-FFF2-40B4-BE49-F238E27FC236}">
                <a16:creationId xmlns:a16="http://schemas.microsoft.com/office/drawing/2014/main" id="{1090790A-1021-4DC8-8375-6C754B380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7232"/>
            <a:ext cx="12192000" cy="810768"/>
          </a:xfrm>
          <a:prstGeom prst="rect">
            <a:avLst/>
          </a:prstGeom>
        </p:spPr>
      </p:pic>
    </p:spTree>
    <p:extLst>
      <p:ext uri="{BB962C8B-B14F-4D97-AF65-F5344CB8AC3E}">
        <p14:creationId xmlns:p14="http://schemas.microsoft.com/office/powerpoint/2010/main" val="980299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110B3-01D8-41B5-876B-DDDC7F5A5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EE57DA-F4DD-4CCA-BDEF-77797CC74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700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lang="en-US" sz="5400" kern="1200" dirty="0" smtClean="0">
          <a:solidFill>
            <a:srgbClr val="002D59"/>
          </a:solidFill>
          <a:latin typeface="Frutiger Linotype"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rgbClr val="002D59"/>
          </a:solidFill>
          <a:latin typeface="Frutiger Linotype" panose="020B060403050404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B5C"/>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B5C"/>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B5C"/>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B5C"/>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england.veteranstraumanetwork@nhs.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veteransgateway.org.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cgp.org.uk/vetera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hs.uk/nhs-services/armed-forces-and-veterans-healthcare/veterans-nhs-mental-health-servi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6E9B-F50A-4A00-A6C3-95A26597CC64}"/>
              </a:ext>
            </a:extLst>
          </p:cNvPr>
          <p:cNvSpPr>
            <a:spLocks noGrp="1"/>
          </p:cNvSpPr>
          <p:nvPr>
            <p:ph type="ctrTitle"/>
          </p:nvPr>
        </p:nvSpPr>
        <p:spPr/>
        <p:txBody>
          <a:bodyPr>
            <a:normAutofit fontScale="90000"/>
          </a:bodyPr>
          <a:lstStyle/>
          <a:p>
            <a:br>
              <a:rPr lang="en-GB" dirty="0"/>
            </a:br>
            <a:r>
              <a:rPr lang="en-GB" sz="7300" dirty="0"/>
              <a:t>Veteran-friendly Practice Accreditation</a:t>
            </a:r>
          </a:p>
        </p:txBody>
      </p:sp>
    </p:spTree>
    <p:extLst>
      <p:ext uri="{BB962C8B-B14F-4D97-AF65-F5344CB8AC3E}">
        <p14:creationId xmlns:p14="http://schemas.microsoft.com/office/powerpoint/2010/main" val="75669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B8A7-8D60-4FF9-9937-B5809C398261}"/>
              </a:ext>
            </a:extLst>
          </p:cNvPr>
          <p:cNvSpPr>
            <a:spLocks noGrp="1"/>
          </p:cNvSpPr>
          <p:nvPr>
            <p:ph type="title"/>
          </p:nvPr>
        </p:nvSpPr>
        <p:spPr/>
        <p:txBody>
          <a:bodyPr/>
          <a:lstStyle/>
          <a:p>
            <a:r>
              <a:rPr lang="en-GB" dirty="0"/>
              <a:t>Veteran’s Trauma Network</a:t>
            </a:r>
          </a:p>
        </p:txBody>
      </p:sp>
      <p:sp>
        <p:nvSpPr>
          <p:cNvPr id="3" name="Content Placeholder 2">
            <a:extLst>
              <a:ext uri="{FF2B5EF4-FFF2-40B4-BE49-F238E27FC236}">
                <a16:creationId xmlns:a16="http://schemas.microsoft.com/office/drawing/2014/main" id="{EF10C3B1-242A-4D14-8174-523744DDB0DA}"/>
              </a:ext>
            </a:extLst>
          </p:cNvPr>
          <p:cNvSpPr>
            <a:spLocks noGrp="1"/>
          </p:cNvSpPr>
          <p:nvPr>
            <p:ph idx="1"/>
          </p:nvPr>
        </p:nvSpPr>
        <p:spPr>
          <a:xfrm>
            <a:off x="479220" y="1337913"/>
            <a:ext cx="11233557" cy="4492436"/>
          </a:xfrm>
        </p:spPr>
        <p:txBody>
          <a:bodyPr/>
          <a:lstStyle/>
          <a:p>
            <a:r>
              <a:rPr lang="en-GB" sz="2400" dirty="0"/>
              <a:t>Serious injuries and long-term physical, mental or neurological health condition and disability</a:t>
            </a:r>
          </a:p>
          <a:p>
            <a:endParaRPr lang="en-GB" sz="2400" dirty="0"/>
          </a:p>
          <a:p>
            <a:r>
              <a:rPr lang="en-GB" sz="2400" dirty="0"/>
              <a:t>VTN works with DMS, national centres of clinical expertise, NHS Veterans mental health, key charities</a:t>
            </a:r>
          </a:p>
          <a:p>
            <a:endParaRPr lang="en-GB" sz="2400" dirty="0"/>
          </a:p>
          <a:p>
            <a:r>
              <a:rPr lang="en-GB" sz="2400" dirty="0"/>
              <a:t>Personalised care approach</a:t>
            </a:r>
          </a:p>
          <a:p>
            <a:endParaRPr lang="en-GB" sz="2400" dirty="0"/>
          </a:p>
          <a:p>
            <a:r>
              <a:rPr lang="en-GB" sz="2400" dirty="0"/>
              <a:t>Referral by email from GP </a:t>
            </a:r>
            <a:r>
              <a:rPr lang="en-GB" sz="2400" dirty="0">
                <a:hlinkClick r:id="rId2"/>
              </a:rPr>
              <a:t>england.veteranstraumanetwork@nhs.net</a:t>
            </a:r>
            <a:endParaRPr lang="en-GB" sz="2400" dirty="0"/>
          </a:p>
          <a:p>
            <a:endParaRPr lang="en-GB" dirty="0"/>
          </a:p>
        </p:txBody>
      </p:sp>
    </p:spTree>
    <p:extLst>
      <p:ext uri="{BB962C8B-B14F-4D97-AF65-F5344CB8AC3E}">
        <p14:creationId xmlns:p14="http://schemas.microsoft.com/office/powerpoint/2010/main" val="95006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F5AD-35E6-4CF4-84FB-600B7B2071FC}"/>
              </a:ext>
            </a:extLst>
          </p:cNvPr>
          <p:cNvSpPr>
            <a:spLocks noGrp="1"/>
          </p:cNvSpPr>
          <p:nvPr>
            <p:ph type="title"/>
          </p:nvPr>
        </p:nvSpPr>
        <p:spPr/>
        <p:txBody>
          <a:bodyPr/>
          <a:lstStyle/>
          <a:p>
            <a:r>
              <a:rPr lang="en-GB" dirty="0"/>
              <a:t>Veteran’s Gateway</a:t>
            </a:r>
          </a:p>
        </p:txBody>
      </p:sp>
      <p:sp>
        <p:nvSpPr>
          <p:cNvPr id="3" name="Content Placeholder 2">
            <a:extLst>
              <a:ext uri="{FF2B5EF4-FFF2-40B4-BE49-F238E27FC236}">
                <a16:creationId xmlns:a16="http://schemas.microsoft.com/office/drawing/2014/main" id="{CA4DF8A2-7291-46CA-A1D3-2955E16B1321}"/>
              </a:ext>
            </a:extLst>
          </p:cNvPr>
          <p:cNvSpPr>
            <a:spLocks noGrp="1"/>
          </p:cNvSpPr>
          <p:nvPr>
            <p:ph idx="1"/>
          </p:nvPr>
        </p:nvSpPr>
        <p:spPr>
          <a:xfrm>
            <a:off x="479220" y="1568919"/>
            <a:ext cx="11233557" cy="4261430"/>
          </a:xfrm>
        </p:spPr>
        <p:txBody>
          <a:bodyPr/>
          <a:lstStyle/>
          <a:p>
            <a:r>
              <a:rPr lang="en-GB" dirty="0"/>
              <a:t>Veteran’s Gateway – 24/7 phoneline </a:t>
            </a:r>
            <a:r>
              <a:rPr lang="en-GB" dirty="0">
                <a:hlinkClick r:id="rId2"/>
              </a:rPr>
              <a:t>https://www.veteransgateway.org.uk</a:t>
            </a:r>
            <a:endParaRPr lang="en-GB" dirty="0"/>
          </a:p>
          <a:p>
            <a:pPr marL="0" indent="0">
              <a:buNone/>
            </a:pPr>
            <a:endParaRPr lang="en-GB" dirty="0"/>
          </a:p>
          <a:p>
            <a:r>
              <a:rPr lang="en-GB" dirty="0"/>
              <a:t>First point of contact for welfare needs including housing, finances, employment, physical and mental wellbeing</a:t>
            </a:r>
          </a:p>
          <a:p>
            <a:endParaRPr lang="en-GB" dirty="0"/>
          </a:p>
          <a:p>
            <a:endParaRPr lang="en-GB" dirty="0"/>
          </a:p>
        </p:txBody>
      </p:sp>
      <p:pic>
        <p:nvPicPr>
          <p:cNvPr id="5" name="Picture 4">
            <a:extLst>
              <a:ext uri="{FF2B5EF4-FFF2-40B4-BE49-F238E27FC236}">
                <a16:creationId xmlns:a16="http://schemas.microsoft.com/office/drawing/2014/main" id="{155FD740-B14E-439A-939B-53F293FF70C1}"/>
              </a:ext>
            </a:extLst>
          </p:cNvPr>
          <p:cNvPicPr>
            <a:picLocks noChangeAspect="1"/>
          </p:cNvPicPr>
          <p:nvPr/>
        </p:nvPicPr>
        <p:blipFill>
          <a:blip r:embed="rId3"/>
          <a:stretch>
            <a:fillRect/>
          </a:stretch>
        </p:blipFill>
        <p:spPr>
          <a:xfrm>
            <a:off x="3408518" y="2791278"/>
            <a:ext cx="3564396" cy="2376264"/>
          </a:xfrm>
          <a:prstGeom prst="rect">
            <a:avLst/>
          </a:prstGeom>
        </p:spPr>
      </p:pic>
    </p:spTree>
    <p:extLst>
      <p:ext uri="{BB962C8B-B14F-4D97-AF65-F5344CB8AC3E}">
        <p14:creationId xmlns:p14="http://schemas.microsoft.com/office/powerpoint/2010/main" val="426875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FD3B-D771-4B69-B6F4-75CB181BA28B}"/>
              </a:ext>
            </a:extLst>
          </p:cNvPr>
          <p:cNvSpPr>
            <a:spLocks noGrp="1"/>
          </p:cNvSpPr>
          <p:nvPr>
            <p:ph type="title"/>
          </p:nvPr>
        </p:nvSpPr>
        <p:spPr/>
        <p:txBody>
          <a:bodyPr>
            <a:normAutofit fontScale="90000"/>
          </a:bodyPr>
          <a:lstStyle/>
          <a:p>
            <a:r>
              <a:rPr lang="en-GB" dirty="0"/>
              <a:t>Veterans eligible for priority NHS treatment </a:t>
            </a:r>
          </a:p>
        </p:txBody>
      </p:sp>
      <p:sp>
        <p:nvSpPr>
          <p:cNvPr id="3" name="Content Placeholder 2">
            <a:extLst>
              <a:ext uri="{FF2B5EF4-FFF2-40B4-BE49-F238E27FC236}">
                <a16:creationId xmlns:a16="http://schemas.microsoft.com/office/drawing/2014/main" id="{6BB37676-3FBD-463A-BEAF-9C691605AC08}"/>
              </a:ext>
            </a:extLst>
          </p:cNvPr>
          <p:cNvSpPr>
            <a:spLocks noGrp="1"/>
          </p:cNvSpPr>
          <p:nvPr>
            <p:ph idx="1"/>
          </p:nvPr>
        </p:nvSpPr>
        <p:spPr>
          <a:xfrm>
            <a:off x="479221" y="1538187"/>
            <a:ext cx="11233557" cy="3781625"/>
          </a:xfrm>
        </p:spPr>
        <p:txBody>
          <a:bodyPr/>
          <a:lstStyle/>
          <a:p>
            <a:r>
              <a:rPr lang="en-GB" sz="2000" dirty="0"/>
              <a:t>For conditions partially or wholly attributable to military service</a:t>
            </a:r>
          </a:p>
          <a:p>
            <a:endParaRPr lang="en-GB" sz="2000" dirty="0"/>
          </a:p>
          <a:p>
            <a:r>
              <a:rPr lang="en-GB" sz="2000" dirty="0"/>
              <a:t>High proportion of MSK and hearing problems amongst veterans</a:t>
            </a:r>
          </a:p>
          <a:p>
            <a:endParaRPr lang="en-GB" sz="2000" dirty="0"/>
          </a:p>
          <a:p>
            <a:r>
              <a:rPr lang="en-GB" sz="2000" dirty="0"/>
              <a:t>Highlight veteran status in referral letters, for example:</a:t>
            </a:r>
          </a:p>
          <a:p>
            <a:endParaRPr lang="en-GB" dirty="0"/>
          </a:p>
          <a:p>
            <a:pPr marL="0" indent="0">
              <a:buNone/>
            </a:pPr>
            <a:r>
              <a:rPr lang="en-GB" i="1" dirty="0"/>
              <a:t>“As this patient is a military veteran and his (or her) current condition may be related to military service, this referral should be considered for priority treatment under the rules set out in the Commissioning Board Mandate, NHS constitution and Armed Forces Covenant”</a:t>
            </a:r>
          </a:p>
        </p:txBody>
      </p:sp>
    </p:spTree>
    <p:extLst>
      <p:ext uri="{BB962C8B-B14F-4D97-AF65-F5344CB8AC3E}">
        <p14:creationId xmlns:p14="http://schemas.microsoft.com/office/powerpoint/2010/main" val="62452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2A78-3CEC-4B5C-9614-76EC2650465C}"/>
              </a:ext>
            </a:extLst>
          </p:cNvPr>
          <p:cNvSpPr>
            <a:spLocks noGrp="1"/>
          </p:cNvSpPr>
          <p:nvPr>
            <p:ph type="title"/>
          </p:nvPr>
        </p:nvSpPr>
        <p:spPr/>
        <p:txBody>
          <a:bodyPr>
            <a:normAutofit/>
          </a:bodyPr>
          <a:lstStyle/>
          <a:p>
            <a:r>
              <a:rPr lang="en-GB"/>
              <a:t>		</a:t>
            </a:r>
            <a:endParaRPr lang="en-GB" dirty="0"/>
          </a:p>
        </p:txBody>
      </p:sp>
      <p:pic>
        <p:nvPicPr>
          <p:cNvPr id="4" name="Content Placeholder 3">
            <a:extLst>
              <a:ext uri="{FF2B5EF4-FFF2-40B4-BE49-F238E27FC236}">
                <a16:creationId xmlns:a16="http://schemas.microsoft.com/office/drawing/2014/main" id="{0580267A-A5A8-4666-9092-6A3D2AE709C4}"/>
              </a:ext>
            </a:extLst>
          </p:cNvPr>
          <p:cNvPicPr>
            <a:picLocks noGrp="1" noChangeAspect="1"/>
          </p:cNvPicPr>
          <p:nvPr>
            <p:ph idx="1"/>
          </p:nvPr>
        </p:nvPicPr>
        <p:blipFill rotWithShape="1">
          <a:blip r:embed="rId2"/>
          <a:srcRect b="2227"/>
          <a:stretch/>
        </p:blipFill>
        <p:spPr>
          <a:xfrm>
            <a:off x="483773" y="442763"/>
            <a:ext cx="10356199" cy="5357654"/>
          </a:xfrm>
          <a:prstGeom prst="rect">
            <a:avLst/>
          </a:prstGeom>
        </p:spPr>
      </p:pic>
    </p:spTree>
    <p:extLst>
      <p:ext uri="{BB962C8B-B14F-4D97-AF65-F5344CB8AC3E}">
        <p14:creationId xmlns:p14="http://schemas.microsoft.com/office/powerpoint/2010/main" val="359719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2A78-3CEC-4B5C-9614-76EC2650465C}"/>
              </a:ext>
            </a:extLst>
          </p:cNvPr>
          <p:cNvSpPr>
            <a:spLocks noGrp="1"/>
          </p:cNvSpPr>
          <p:nvPr>
            <p:ph type="title"/>
          </p:nvPr>
        </p:nvSpPr>
        <p:spPr>
          <a:xfrm>
            <a:off x="479220" y="467963"/>
            <a:ext cx="11233558" cy="793241"/>
          </a:xfrm>
        </p:spPr>
        <p:txBody>
          <a:bodyPr>
            <a:normAutofit/>
          </a:bodyPr>
          <a:lstStyle/>
          <a:p>
            <a:r>
              <a:rPr lang="en-GB" dirty="0"/>
              <a:t>Veteran-friendly Accreditation</a:t>
            </a:r>
          </a:p>
        </p:txBody>
      </p:sp>
      <p:sp>
        <p:nvSpPr>
          <p:cNvPr id="3" name="Content Placeholder 2">
            <a:extLst>
              <a:ext uri="{FF2B5EF4-FFF2-40B4-BE49-F238E27FC236}">
                <a16:creationId xmlns:a16="http://schemas.microsoft.com/office/drawing/2014/main" id="{12CC30F4-3D7D-4A9E-8FDE-51CB6304150F}"/>
              </a:ext>
            </a:extLst>
          </p:cNvPr>
          <p:cNvSpPr>
            <a:spLocks noGrp="1"/>
          </p:cNvSpPr>
          <p:nvPr>
            <p:ph idx="1"/>
          </p:nvPr>
        </p:nvSpPr>
        <p:spPr>
          <a:xfrm>
            <a:off x="698296" y="1438277"/>
            <a:ext cx="11233557" cy="4054398"/>
          </a:xfrm>
        </p:spPr>
        <p:txBody>
          <a:bodyPr>
            <a:normAutofit/>
          </a:bodyPr>
          <a:lstStyle/>
          <a:p>
            <a:endParaRPr lang="en-GB" sz="3000" dirty="0">
              <a:latin typeface="Lato" panose="020F0502020204030203" pitchFamily="34" charset="0"/>
              <a:ea typeface="Lato" panose="020F0502020204030203" pitchFamily="34" charset="0"/>
              <a:cs typeface="Lato" panose="020F0502020204030203" pitchFamily="34" charset="0"/>
            </a:endParaRPr>
          </a:p>
          <a:p>
            <a:r>
              <a:rPr lang="en-GB" sz="3000" dirty="0">
                <a:latin typeface="Lato" panose="020F0502020204030203" pitchFamily="34" charset="0"/>
                <a:ea typeface="Lato" panose="020F0502020204030203" pitchFamily="34" charset="0"/>
                <a:cs typeface="Lato" panose="020F0502020204030203" pitchFamily="34" charset="0"/>
              </a:rPr>
              <a:t>RCGP are working with NHS England to accredit GP practices as 'veteran friendly’ </a:t>
            </a:r>
            <a:br>
              <a:rPr lang="en-GB" sz="3000" dirty="0">
                <a:latin typeface="Lato" panose="020F0502020204030203" pitchFamily="34" charset="0"/>
                <a:ea typeface="Lato" panose="020F0502020204030203" pitchFamily="34" charset="0"/>
                <a:cs typeface="Lato" panose="020F0502020204030203" pitchFamily="34" charset="0"/>
              </a:rPr>
            </a:br>
            <a:endParaRPr lang="en-GB" sz="30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3000" dirty="0"/>
              <a:t>E</a:t>
            </a:r>
            <a:r>
              <a:rPr lang="en-GB" sz="3000" dirty="0">
                <a:latin typeface="Lato" panose="020F0502020204030203" pitchFamily="34" charset="0"/>
                <a:ea typeface="Lato" panose="020F0502020204030203" pitchFamily="34" charset="0"/>
                <a:cs typeface="Lato" panose="020F0502020204030203" pitchFamily="34" charset="0"/>
              </a:rPr>
              <a:t>nables practices to deliver the best possible care and treatment for patients who have served in the </a:t>
            </a:r>
            <a:r>
              <a:rPr lang="en-GB" sz="3000" dirty="0"/>
              <a:t>A</a:t>
            </a:r>
            <a:r>
              <a:rPr lang="en-GB" sz="3000" dirty="0">
                <a:latin typeface="Lato" panose="020F0502020204030203" pitchFamily="34" charset="0"/>
                <a:ea typeface="Lato" panose="020F0502020204030203" pitchFamily="34" charset="0"/>
                <a:cs typeface="Lato" panose="020F0502020204030203" pitchFamily="34" charset="0"/>
              </a:rPr>
              <a:t>rmed Forces</a:t>
            </a:r>
          </a:p>
          <a:p>
            <a:pPr marL="285750" indent="-285750">
              <a:buFont typeface="Arial" panose="020B0604020202020204" pitchFamily="34" charset="0"/>
              <a:buChar char="•"/>
            </a:pPr>
            <a:endParaRPr lang="en-GB" sz="33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GB"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GB" dirty="0"/>
          </a:p>
        </p:txBody>
      </p:sp>
      <p:pic>
        <p:nvPicPr>
          <p:cNvPr id="5" name="Picture 4">
            <a:extLst>
              <a:ext uri="{FF2B5EF4-FFF2-40B4-BE49-F238E27FC236}">
                <a16:creationId xmlns:a16="http://schemas.microsoft.com/office/drawing/2014/main" id="{9447AB47-0434-49DC-B9DB-6306508DC711}"/>
              </a:ext>
            </a:extLst>
          </p:cNvPr>
          <p:cNvPicPr>
            <a:picLocks noChangeAspect="1"/>
          </p:cNvPicPr>
          <p:nvPr/>
        </p:nvPicPr>
        <p:blipFill>
          <a:blip r:embed="rId2"/>
          <a:stretch>
            <a:fillRect/>
          </a:stretch>
        </p:blipFill>
        <p:spPr>
          <a:xfrm>
            <a:off x="8027887" y="4818535"/>
            <a:ext cx="3465817" cy="977337"/>
          </a:xfrm>
          <a:prstGeom prst="rect">
            <a:avLst/>
          </a:prstGeom>
        </p:spPr>
      </p:pic>
    </p:spTree>
    <p:extLst>
      <p:ext uri="{BB962C8B-B14F-4D97-AF65-F5344CB8AC3E}">
        <p14:creationId xmlns:p14="http://schemas.microsoft.com/office/powerpoint/2010/main" val="266449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1735-FD37-48F3-879E-24E5C37371E6}"/>
              </a:ext>
            </a:extLst>
          </p:cNvPr>
          <p:cNvSpPr>
            <a:spLocks noGrp="1"/>
          </p:cNvSpPr>
          <p:nvPr>
            <p:ph type="title"/>
          </p:nvPr>
        </p:nvSpPr>
        <p:spPr>
          <a:xfrm>
            <a:off x="479219" y="631031"/>
            <a:ext cx="11233558" cy="793241"/>
          </a:xfrm>
        </p:spPr>
        <p:txBody>
          <a:bodyPr/>
          <a:lstStyle/>
          <a:p>
            <a:r>
              <a:rPr lang="en-GB" dirty="0"/>
              <a:t> Veteran-friendly accreditation</a:t>
            </a:r>
          </a:p>
        </p:txBody>
      </p:sp>
      <p:sp>
        <p:nvSpPr>
          <p:cNvPr id="3" name="Content Placeholder 2">
            <a:extLst>
              <a:ext uri="{FF2B5EF4-FFF2-40B4-BE49-F238E27FC236}">
                <a16:creationId xmlns:a16="http://schemas.microsoft.com/office/drawing/2014/main" id="{1DD130B2-BDAE-43F2-B445-CD561013336A}"/>
              </a:ext>
            </a:extLst>
          </p:cNvPr>
          <p:cNvSpPr>
            <a:spLocks noGrp="1"/>
          </p:cNvSpPr>
          <p:nvPr>
            <p:ph idx="1"/>
          </p:nvPr>
        </p:nvSpPr>
        <p:spPr>
          <a:xfrm>
            <a:off x="479220" y="1776248"/>
            <a:ext cx="11233557" cy="3923049"/>
          </a:xfrm>
        </p:spPr>
        <p:txBody>
          <a:bodyPr>
            <a:normAutofit lnSpcReduction="10000"/>
          </a:bodyPr>
          <a:lstStyle/>
          <a:p>
            <a:r>
              <a:rPr lang="en-GB" sz="2400" dirty="0"/>
              <a:t>Simple voluntary online process </a:t>
            </a:r>
          </a:p>
          <a:p>
            <a:endParaRPr lang="en-GB" sz="2400" dirty="0"/>
          </a:p>
          <a:p>
            <a:r>
              <a:rPr lang="en-GB" sz="2400" dirty="0"/>
              <a:t>Practices provide evidence that they are supportive of veterans’ healthcare</a:t>
            </a:r>
          </a:p>
          <a:p>
            <a:endParaRPr lang="en-GB" sz="2400" dirty="0"/>
          </a:p>
          <a:p>
            <a:r>
              <a:rPr lang="en-GB" sz="2400" dirty="0"/>
              <a:t>Accredited Practices are required to:</a:t>
            </a:r>
          </a:p>
          <a:p>
            <a:pPr lvl="1"/>
            <a:r>
              <a:rPr lang="en-GB" sz="2000" dirty="0"/>
              <a:t>Nominate clinical lead</a:t>
            </a:r>
          </a:p>
          <a:p>
            <a:pPr lvl="1"/>
            <a:r>
              <a:rPr lang="en-GB" sz="2000" dirty="0"/>
              <a:t>New patients – ask if ever served in the military</a:t>
            </a:r>
          </a:p>
          <a:p>
            <a:pPr lvl="1"/>
            <a:r>
              <a:rPr lang="en-GB" sz="2000" dirty="0"/>
              <a:t>Use correct code “Military Veteran”</a:t>
            </a:r>
          </a:p>
          <a:p>
            <a:pPr lvl="1"/>
            <a:r>
              <a:rPr lang="en-GB" sz="2000" dirty="0"/>
              <a:t>Attend training</a:t>
            </a:r>
          </a:p>
          <a:p>
            <a:pPr lvl="1"/>
            <a:r>
              <a:rPr lang="en-GB" sz="2000" dirty="0"/>
              <a:t>Maintain CQC “positive accreditation”</a:t>
            </a:r>
          </a:p>
          <a:p>
            <a:endParaRPr lang="en-GB" dirty="0"/>
          </a:p>
        </p:txBody>
      </p:sp>
      <p:pic>
        <p:nvPicPr>
          <p:cNvPr id="5" name="Picture 4">
            <a:extLst>
              <a:ext uri="{FF2B5EF4-FFF2-40B4-BE49-F238E27FC236}">
                <a16:creationId xmlns:a16="http://schemas.microsoft.com/office/drawing/2014/main" id="{EEAA565C-07F5-4254-B477-97E6C4E40C63}"/>
              </a:ext>
            </a:extLst>
          </p:cNvPr>
          <p:cNvPicPr>
            <a:picLocks noChangeAspect="1"/>
          </p:cNvPicPr>
          <p:nvPr/>
        </p:nvPicPr>
        <p:blipFill>
          <a:blip r:embed="rId2"/>
          <a:stretch>
            <a:fillRect/>
          </a:stretch>
        </p:blipFill>
        <p:spPr>
          <a:xfrm>
            <a:off x="8126044" y="4483110"/>
            <a:ext cx="3302278" cy="932408"/>
          </a:xfrm>
          <a:prstGeom prst="rect">
            <a:avLst/>
          </a:prstGeom>
        </p:spPr>
      </p:pic>
    </p:spTree>
    <p:extLst>
      <p:ext uri="{BB962C8B-B14F-4D97-AF65-F5344CB8AC3E}">
        <p14:creationId xmlns:p14="http://schemas.microsoft.com/office/powerpoint/2010/main" val="240826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2A78-3CEC-4B5C-9614-76EC2650465C}"/>
              </a:ext>
            </a:extLst>
          </p:cNvPr>
          <p:cNvSpPr>
            <a:spLocks noGrp="1"/>
          </p:cNvSpPr>
          <p:nvPr>
            <p:ph type="title"/>
          </p:nvPr>
        </p:nvSpPr>
        <p:spPr>
          <a:xfrm>
            <a:off x="246993" y="433437"/>
            <a:ext cx="11233558" cy="793241"/>
          </a:xfrm>
        </p:spPr>
        <p:txBody>
          <a:bodyPr>
            <a:normAutofit/>
          </a:bodyPr>
          <a:lstStyle/>
          <a:p>
            <a:r>
              <a:rPr lang="en-GB" dirty="0"/>
              <a:t>Veteran-friendly accreditation</a:t>
            </a:r>
          </a:p>
        </p:txBody>
      </p:sp>
      <p:sp>
        <p:nvSpPr>
          <p:cNvPr id="3" name="Content Placeholder 2">
            <a:extLst>
              <a:ext uri="{FF2B5EF4-FFF2-40B4-BE49-F238E27FC236}">
                <a16:creationId xmlns:a16="http://schemas.microsoft.com/office/drawing/2014/main" id="{12CC30F4-3D7D-4A9E-8FDE-51CB6304150F}"/>
              </a:ext>
            </a:extLst>
          </p:cNvPr>
          <p:cNvSpPr>
            <a:spLocks noGrp="1"/>
          </p:cNvSpPr>
          <p:nvPr>
            <p:ph idx="1"/>
          </p:nvPr>
        </p:nvSpPr>
        <p:spPr>
          <a:xfrm>
            <a:off x="515003" y="1724339"/>
            <a:ext cx="7325714" cy="3781625"/>
          </a:xfrm>
        </p:spPr>
        <p:txBody>
          <a:bodyPr>
            <a:normAutofit/>
          </a:bodyPr>
          <a:lstStyle/>
          <a:p>
            <a:pPr marL="285750" indent="-285750">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Once accredited practices provided with an information pack</a:t>
            </a:r>
          </a:p>
          <a:p>
            <a:pPr marL="285750" indent="-285750">
              <a:buFont typeface="Arial" panose="020B0604020202020204" pitchFamily="34" charset="0"/>
              <a:buChar cha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Top Tips for GPs</a:t>
            </a:r>
          </a:p>
          <a:p>
            <a:pPr marL="285750" indent="-285750">
              <a:buFont typeface="Arial" panose="020B0604020202020204" pitchFamily="34" charset="0"/>
              <a:buChar cha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Details of referral pathways</a:t>
            </a:r>
          </a:p>
          <a:p>
            <a:pPr marL="285750" indent="-285750">
              <a:buFont typeface="Arial" panose="020B0604020202020204" pitchFamily="34" charset="0"/>
              <a:buChar cha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Quarterly newsletters &amp; updates</a:t>
            </a:r>
          </a:p>
          <a:p>
            <a:pPr marL="285750" indent="-285750">
              <a:buFont typeface="Arial" panose="020B0604020202020204" pitchFamily="34" charset="0"/>
              <a:buChar char="•"/>
            </a:pPr>
            <a:endParaRPr lang="en-GB" sz="20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2000" dirty="0">
                <a:latin typeface="Lato" panose="020F0502020204030203" pitchFamily="34" charset="0"/>
                <a:ea typeface="Lato" panose="020F0502020204030203" pitchFamily="34" charset="0"/>
                <a:cs typeface="Lato" panose="020F0502020204030203" pitchFamily="34" charset="0"/>
              </a:rPr>
              <a:t>Training opportunities &amp; learning events</a:t>
            </a:r>
          </a:p>
          <a:p>
            <a:pPr marL="285750" indent="-285750">
              <a:buFont typeface="Arial" panose="020B0604020202020204" pitchFamily="34" charset="0"/>
              <a:buChar char="•"/>
            </a:pPr>
            <a:endParaRPr lang="en-GB" sz="18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45A7E61D-5C5A-4E18-A047-F1D52C85A8FB}"/>
              </a:ext>
            </a:extLst>
          </p:cNvPr>
          <p:cNvPicPr>
            <a:picLocks noChangeAspect="1"/>
          </p:cNvPicPr>
          <p:nvPr/>
        </p:nvPicPr>
        <p:blipFill>
          <a:blip r:embed="rId2"/>
          <a:stretch>
            <a:fillRect/>
          </a:stretch>
        </p:blipFill>
        <p:spPr>
          <a:xfrm>
            <a:off x="8223908" y="1532979"/>
            <a:ext cx="2786113" cy="3792041"/>
          </a:xfrm>
          <a:prstGeom prst="rect">
            <a:avLst/>
          </a:prstGeom>
        </p:spPr>
      </p:pic>
    </p:spTree>
    <p:extLst>
      <p:ext uri="{BB962C8B-B14F-4D97-AF65-F5344CB8AC3E}">
        <p14:creationId xmlns:p14="http://schemas.microsoft.com/office/powerpoint/2010/main" val="297854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2A78-3CEC-4B5C-9614-76EC2650465C}"/>
              </a:ext>
            </a:extLst>
          </p:cNvPr>
          <p:cNvSpPr>
            <a:spLocks noGrp="1"/>
          </p:cNvSpPr>
          <p:nvPr>
            <p:ph type="title"/>
          </p:nvPr>
        </p:nvSpPr>
        <p:spPr/>
        <p:txBody>
          <a:bodyPr>
            <a:noAutofit/>
          </a:bodyPr>
          <a:lstStyle/>
          <a:p>
            <a:pPr marL="0" indent="0">
              <a:buNone/>
            </a:pPr>
            <a:r>
              <a:rPr lang="en-GB" sz="4200" b="1" dirty="0"/>
              <a:t>Programme Evaluation - July 2021</a:t>
            </a:r>
          </a:p>
        </p:txBody>
      </p:sp>
      <p:sp>
        <p:nvSpPr>
          <p:cNvPr id="3" name="Content Placeholder 2">
            <a:extLst>
              <a:ext uri="{FF2B5EF4-FFF2-40B4-BE49-F238E27FC236}">
                <a16:creationId xmlns:a16="http://schemas.microsoft.com/office/drawing/2014/main" id="{12CC30F4-3D7D-4A9E-8FDE-51CB6304150F}"/>
              </a:ext>
            </a:extLst>
          </p:cNvPr>
          <p:cNvSpPr>
            <a:spLocks noGrp="1"/>
          </p:cNvSpPr>
          <p:nvPr>
            <p:ph idx="1"/>
          </p:nvPr>
        </p:nvSpPr>
        <p:spPr>
          <a:xfrm>
            <a:off x="479222" y="2021291"/>
            <a:ext cx="11233557" cy="3781625"/>
          </a:xfrm>
        </p:spPr>
        <p:txBody>
          <a:bodyPr/>
          <a:lstStyle/>
          <a:p>
            <a:pPr marL="0" indent="0">
              <a:buNone/>
            </a:pPr>
            <a:endParaRPr lang="en-GB" b="1" dirty="0"/>
          </a:p>
          <a:p>
            <a:pPr marL="0" indent="0">
              <a:buNone/>
            </a:pPr>
            <a:endParaRPr lang="en-GB" dirty="0"/>
          </a:p>
        </p:txBody>
      </p:sp>
      <p:pic>
        <p:nvPicPr>
          <p:cNvPr id="4" name="Picture 3">
            <a:extLst>
              <a:ext uri="{FF2B5EF4-FFF2-40B4-BE49-F238E27FC236}">
                <a16:creationId xmlns:a16="http://schemas.microsoft.com/office/drawing/2014/main" id="{E2F8F85E-D3C2-4CAA-BDD8-F829E8EC8C3F}"/>
              </a:ext>
            </a:extLst>
          </p:cNvPr>
          <p:cNvPicPr>
            <a:picLocks noChangeAspect="1"/>
          </p:cNvPicPr>
          <p:nvPr/>
        </p:nvPicPr>
        <p:blipFill>
          <a:blip r:embed="rId2"/>
          <a:stretch>
            <a:fillRect/>
          </a:stretch>
        </p:blipFill>
        <p:spPr>
          <a:xfrm>
            <a:off x="838200" y="2808074"/>
            <a:ext cx="2825895" cy="946199"/>
          </a:xfrm>
          <a:prstGeom prst="rect">
            <a:avLst/>
          </a:prstGeom>
        </p:spPr>
      </p:pic>
      <p:pic>
        <p:nvPicPr>
          <p:cNvPr id="5" name="Picture 4">
            <a:extLst>
              <a:ext uri="{FF2B5EF4-FFF2-40B4-BE49-F238E27FC236}">
                <a16:creationId xmlns:a16="http://schemas.microsoft.com/office/drawing/2014/main" id="{E3BF708D-56AC-4ADB-AD2B-83B103C9BFEA}"/>
              </a:ext>
            </a:extLst>
          </p:cNvPr>
          <p:cNvPicPr>
            <a:picLocks noChangeAspect="1"/>
          </p:cNvPicPr>
          <p:nvPr/>
        </p:nvPicPr>
        <p:blipFill>
          <a:blip r:embed="rId3"/>
          <a:stretch>
            <a:fillRect/>
          </a:stretch>
        </p:blipFill>
        <p:spPr>
          <a:xfrm>
            <a:off x="4049515" y="2828346"/>
            <a:ext cx="2870348" cy="946199"/>
          </a:xfrm>
          <a:prstGeom prst="rect">
            <a:avLst/>
          </a:prstGeom>
        </p:spPr>
      </p:pic>
      <p:pic>
        <p:nvPicPr>
          <p:cNvPr id="6" name="Picture 5">
            <a:extLst>
              <a:ext uri="{FF2B5EF4-FFF2-40B4-BE49-F238E27FC236}">
                <a16:creationId xmlns:a16="http://schemas.microsoft.com/office/drawing/2014/main" id="{16C19D76-4A90-48FC-97A0-B22BCC94B923}"/>
              </a:ext>
            </a:extLst>
          </p:cNvPr>
          <p:cNvPicPr>
            <a:picLocks noChangeAspect="1"/>
          </p:cNvPicPr>
          <p:nvPr/>
        </p:nvPicPr>
        <p:blipFill>
          <a:blip r:embed="rId4"/>
          <a:stretch>
            <a:fillRect/>
          </a:stretch>
        </p:blipFill>
        <p:spPr>
          <a:xfrm>
            <a:off x="2757045" y="4403672"/>
            <a:ext cx="2825895" cy="914447"/>
          </a:xfrm>
          <a:prstGeom prst="rect">
            <a:avLst/>
          </a:prstGeom>
        </p:spPr>
      </p:pic>
      <p:pic>
        <p:nvPicPr>
          <p:cNvPr id="7" name="Picture 6">
            <a:extLst>
              <a:ext uri="{FF2B5EF4-FFF2-40B4-BE49-F238E27FC236}">
                <a16:creationId xmlns:a16="http://schemas.microsoft.com/office/drawing/2014/main" id="{D75A30F2-3C68-4182-96E1-A483535324A1}"/>
              </a:ext>
            </a:extLst>
          </p:cNvPr>
          <p:cNvPicPr>
            <a:picLocks noChangeAspect="1"/>
          </p:cNvPicPr>
          <p:nvPr/>
        </p:nvPicPr>
        <p:blipFill>
          <a:blip r:embed="rId5"/>
          <a:stretch>
            <a:fillRect/>
          </a:stretch>
        </p:blipFill>
        <p:spPr>
          <a:xfrm>
            <a:off x="6085005" y="4465288"/>
            <a:ext cx="2870348" cy="914447"/>
          </a:xfrm>
          <a:prstGeom prst="rect">
            <a:avLst/>
          </a:prstGeom>
        </p:spPr>
      </p:pic>
      <p:pic>
        <p:nvPicPr>
          <p:cNvPr id="8" name="Picture 7">
            <a:extLst>
              <a:ext uri="{FF2B5EF4-FFF2-40B4-BE49-F238E27FC236}">
                <a16:creationId xmlns:a16="http://schemas.microsoft.com/office/drawing/2014/main" id="{2D1EFE61-F5B8-45EB-81AA-9A97E45B03EE}"/>
              </a:ext>
            </a:extLst>
          </p:cNvPr>
          <p:cNvPicPr>
            <a:picLocks noChangeAspect="1"/>
          </p:cNvPicPr>
          <p:nvPr/>
        </p:nvPicPr>
        <p:blipFill>
          <a:blip r:embed="rId6"/>
          <a:stretch>
            <a:fillRect/>
          </a:stretch>
        </p:blipFill>
        <p:spPr>
          <a:xfrm>
            <a:off x="7464494" y="2816661"/>
            <a:ext cx="2825895" cy="876345"/>
          </a:xfrm>
          <a:prstGeom prst="rect">
            <a:avLst/>
          </a:prstGeom>
        </p:spPr>
      </p:pic>
      <p:pic>
        <p:nvPicPr>
          <p:cNvPr id="9" name="Picture 8">
            <a:extLst>
              <a:ext uri="{FF2B5EF4-FFF2-40B4-BE49-F238E27FC236}">
                <a16:creationId xmlns:a16="http://schemas.microsoft.com/office/drawing/2014/main" id="{2EA75A82-0F53-4CC4-9EB7-398EB24FA8E2}"/>
              </a:ext>
            </a:extLst>
          </p:cNvPr>
          <p:cNvPicPr>
            <a:picLocks noChangeAspect="1"/>
          </p:cNvPicPr>
          <p:nvPr/>
        </p:nvPicPr>
        <p:blipFill>
          <a:blip r:embed="rId7"/>
          <a:stretch>
            <a:fillRect/>
          </a:stretch>
        </p:blipFill>
        <p:spPr>
          <a:xfrm>
            <a:off x="2757045" y="1380150"/>
            <a:ext cx="6053853" cy="1201016"/>
          </a:xfrm>
          <a:prstGeom prst="rect">
            <a:avLst/>
          </a:prstGeom>
        </p:spPr>
      </p:pic>
      <p:pic>
        <p:nvPicPr>
          <p:cNvPr id="10" name="Picture 9">
            <a:extLst>
              <a:ext uri="{FF2B5EF4-FFF2-40B4-BE49-F238E27FC236}">
                <a16:creationId xmlns:a16="http://schemas.microsoft.com/office/drawing/2014/main" id="{4341E6C8-8192-48D4-AD91-851E7995BC12}"/>
              </a:ext>
            </a:extLst>
          </p:cNvPr>
          <p:cNvPicPr>
            <a:picLocks noChangeAspect="1"/>
          </p:cNvPicPr>
          <p:nvPr/>
        </p:nvPicPr>
        <p:blipFill>
          <a:blip r:embed="rId8"/>
          <a:stretch>
            <a:fillRect/>
          </a:stretch>
        </p:blipFill>
        <p:spPr>
          <a:xfrm>
            <a:off x="11026880" y="2808074"/>
            <a:ext cx="493819" cy="2554445"/>
          </a:xfrm>
          <a:prstGeom prst="rect">
            <a:avLst/>
          </a:prstGeom>
        </p:spPr>
      </p:pic>
    </p:spTree>
    <p:extLst>
      <p:ext uri="{BB962C8B-B14F-4D97-AF65-F5344CB8AC3E}">
        <p14:creationId xmlns:p14="http://schemas.microsoft.com/office/powerpoint/2010/main" val="218493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51AD-8A9C-449A-87E7-38F7C7294AC8}"/>
              </a:ext>
            </a:extLst>
          </p:cNvPr>
          <p:cNvSpPr>
            <a:spLocks noGrp="1"/>
          </p:cNvSpPr>
          <p:nvPr>
            <p:ph type="title"/>
          </p:nvPr>
        </p:nvSpPr>
        <p:spPr/>
        <p:txBody>
          <a:bodyPr/>
          <a:lstStyle/>
          <a:p>
            <a:r>
              <a:rPr lang="en-GB" dirty="0"/>
              <a:t>The journey so far….</a:t>
            </a:r>
          </a:p>
        </p:txBody>
      </p:sp>
      <p:sp>
        <p:nvSpPr>
          <p:cNvPr id="3" name="Content Placeholder 2">
            <a:extLst>
              <a:ext uri="{FF2B5EF4-FFF2-40B4-BE49-F238E27FC236}">
                <a16:creationId xmlns:a16="http://schemas.microsoft.com/office/drawing/2014/main" id="{F02E4241-9B9F-439B-8E82-AC2B4048D08E}"/>
              </a:ext>
            </a:extLst>
          </p:cNvPr>
          <p:cNvSpPr>
            <a:spLocks noGrp="1"/>
          </p:cNvSpPr>
          <p:nvPr>
            <p:ph idx="1"/>
          </p:nvPr>
        </p:nvSpPr>
        <p:spPr>
          <a:xfrm>
            <a:off x="479219" y="1538187"/>
            <a:ext cx="11233557" cy="3781625"/>
          </a:xfrm>
        </p:spPr>
        <p:txBody>
          <a:bodyPr>
            <a:normAutofit/>
          </a:bodyPr>
          <a:lstStyle/>
          <a:p>
            <a:pPr marL="0" indent="0">
              <a:buNone/>
            </a:pPr>
            <a:endParaRPr lang="en-GB" sz="2800" dirty="0"/>
          </a:p>
          <a:p>
            <a:pPr marL="0" indent="0">
              <a:buNone/>
            </a:pPr>
            <a:endParaRPr lang="en-GB" sz="2800" dirty="0"/>
          </a:p>
          <a:p>
            <a:pPr marL="0" indent="0">
              <a:buNone/>
            </a:pPr>
            <a:r>
              <a:rPr lang="en-GB" sz="2800" dirty="0"/>
              <a:t>More </a:t>
            </a:r>
            <a:r>
              <a:rPr lang="en-GB" sz="2800"/>
              <a:t>than </a:t>
            </a:r>
            <a:r>
              <a:rPr lang="en-GB" sz="2800" b="1"/>
              <a:t>1500 </a:t>
            </a:r>
            <a:r>
              <a:rPr lang="en-GB" sz="2800" b="1" dirty="0"/>
              <a:t>GP Practices in England </a:t>
            </a:r>
            <a:r>
              <a:rPr lang="en-GB" sz="2800" dirty="0"/>
              <a:t>are accredited as Veteran-friendly within more practices signing-up every week </a:t>
            </a:r>
          </a:p>
          <a:p>
            <a:endParaRPr lang="en-GB" sz="2800" dirty="0"/>
          </a:p>
          <a:p>
            <a:endParaRPr lang="en-GB" sz="2800" dirty="0"/>
          </a:p>
        </p:txBody>
      </p:sp>
      <p:sp>
        <p:nvSpPr>
          <p:cNvPr id="4" name="Subtitle 3">
            <a:extLst>
              <a:ext uri="{FF2B5EF4-FFF2-40B4-BE49-F238E27FC236}">
                <a16:creationId xmlns:a16="http://schemas.microsoft.com/office/drawing/2014/main" id="{6B82BA78-93A6-4154-B2E5-90E09842DEF6}"/>
              </a:ext>
            </a:extLst>
          </p:cNvPr>
          <p:cNvSpPr>
            <a:spLocks noGrp="1"/>
          </p:cNvSpPr>
          <p:nvPr>
            <p:ph type="subTitle" idx="13"/>
          </p:nvPr>
        </p:nvSpPr>
        <p:spPr/>
        <p:txBody>
          <a:bodyPr/>
          <a:lstStyle/>
          <a:p>
            <a:endParaRPr lang="en-GB" dirty="0"/>
          </a:p>
          <a:p>
            <a:endParaRPr lang="en-GB" dirty="0"/>
          </a:p>
        </p:txBody>
      </p:sp>
    </p:spTree>
    <p:extLst>
      <p:ext uri="{BB962C8B-B14F-4D97-AF65-F5344CB8AC3E}">
        <p14:creationId xmlns:p14="http://schemas.microsoft.com/office/powerpoint/2010/main" val="311337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C30F4-3D7D-4A9E-8FDE-51CB6304150F}"/>
              </a:ext>
            </a:extLst>
          </p:cNvPr>
          <p:cNvSpPr>
            <a:spLocks noGrp="1"/>
          </p:cNvSpPr>
          <p:nvPr>
            <p:ph idx="1"/>
          </p:nvPr>
        </p:nvSpPr>
        <p:spPr/>
        <p:txBody>
          <a:bodyPr>
            <a:normAutofit/>
          </a:bodyPr>
          <a:lstStyle/>
          <a:p>
            <a:pPr marL="0" indent="0" algn="ctr">
              <a:buNone/>
            </a:pPr>
            <a:r>
              <a:rPr lang="en-GB" sz="3600" b="1" dirty="0"/>
              <a:t> </a:t>
            </a:r>
          </a:p>
          <a:p>
            <a:pPr marL="0" indent="0" algn="ctr">
              <a:buNone/>
            </a:pPr>
            <a:r>
              <a:rPr lang="en-GB" sz="3600" b="1" dirty="0">
                <a:hlinkClick r:id="rId2"/>
              </a:rPr>
              <a:t>rcgp.org.uk/veterans</a:t>
            </a:r>
            <a:r>
              <a:rPr lang="en-GB" sz="3600" b="1" dirty="0"/>
              <a:t> </a:t>
            </a:r>
            <a:endParaRPr lang="en-GB" sz="3600" dirty="0"/>
          </a:p>
        </p:txBody>
      </p:sp>
    </p:spTree>
    <p:extLst>
      <p:ext uri="{BB962C8B-B14F-4D97-AF65-F5344CB8AC3E}">
        <p14:creationId xmlns:p14="http://schemas.microsoft.com/office/powerpoint/2010/main" val="97211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2A78-3CEC-4B5C-9614-76EC2650465C}"/>
              </a:ext>
            </a:extLst>
          </p:cNvPr>
          <p:cNvSpPr>
            <a:spLocks noGrp="1"/>
          </p:cNvSpPr>
          <p:nvPr>
            <p:ph type="title"/>
          </p:nvPr>
        </p:nvSpPr>
        <p:spPr>
          <a:xfrm>
            <a:off x="479221" y="549337"/>
            <a:ext cx="11233558" cy="793241"/>
          </a:xfrm>
        </p:spPr>
        <p:txBody>
          <a:bodyPr/>
          <a:lstStyle/>
          <a:p>
            <a:r>
              <a:rPr lang="en-GB" dirty="0"/>
              <a:t>Who is a veteran?</a:t>
            </a:r>
          </a:p>
        </p:txBody>
      </p:sp>
      <p:sp>
        <p:nvSpPr>
          <p:cNvPr id="3" name="Content Placeholder 2">
            <a:extLst>
              <a:ext uri="{FF2B5EF4-FFF2-40B4-BE49-F238E27FC236}">
                <a16:creationId xmlns:a16="http://schemas.microsoft.com/office/drawing/2014/main" id="{12CC30F4-3D7D-4A9E-8FDE-51CB6304150F}"/>
              </a:ext>
            </a:extLst>
          </p:cNvPr>
          <p:cNvSpPr>
            <a:spLocks noGrp="1"/>
          </p:cNvSpPr>
          <p:nvPr>
            <p:ph idx="1"/>
          </p:nvPr>
        </p:nvSpPr>
        <p:spPr>
          <a:xfrm>
            <a:off x="479222" y="2021291"/>
            <a:ext cx="11233557" cy="3781625"/>
          </a:xfrm>
        </p:spPr>
        <p:txBody>
          <a:bodyPr/>
          <a:lstStyle/>
          <a:p>
            <a:r>
              <a:rPr lang="en-GB" sz="2400" dirty="0"/>
              <a:t>Veterans include anyone who has served for at least one day in the Armed Forces  (Regular or Reserve)</a:t>
            </a:r>
          </a:p>
          <a:p>
            <a:endParaRPr lang="en-GB" sz="2400" dirty="0"/>
          </a:p>
          <a:p>
            <a:r>
              <a:rPr lang="en-GB" sz="2400" dirty="0"/>
              <a:t>By far the majority serve over 10 years</a:t>
            </a:r>
          </a:p>
          <a:p>
            <a:endParaRPr lang="en-GB" dirty="0"/>
          </a:p>
        </p:txBody>
      </p:sp>
    </p:spTree>
    <p:extLst>
      <p:ext uri="{BB962C8B-B14F-4D97-AF65-F5344CB8AC3E}">
        <p14:creationId xmlns:p14="http://schemas.microsoft.com/office/powerpoint/2010/main" val="247027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2A78-3CEC-4B5C-9614-76EC2650465C}"/>
              </a:ext>
            </a:extLst>
          </p:cNvPr>
          <p:cNvSpPr>
            <a:spLocks noGrp="1"/>
          </p:cNvSpPr>
          <p:nvPr>
            <p:ph type="title"/>
          </p:nvPr>
        </p:nvSpPr>
        <p:spPr/>
        <p:txBody>
          <a:bodyPr/>
          <a:lstStyle/>
          <a:p>
            <a:r>
              <a:rPr lang="en-GB" dirty="0"/>
              <a:t>How many veterans are there in UK?</a:t>
            </a:r>
          </a:p>
        </p:txBody>
      </p:sp>
      <p:sp>
        <p:nvSpPr>
          <p:cNvPr id="3" name="Content Placeholder 2">
            <a:extLst>
              <a:ext uri="{FF2B5EF4-FFF2-40B4-BE49-F238E27FC236}">
                <a16:creationId xmlns:a16="http://schemas.microsoft.com/office/drawing/2014/main" id="{12CC30F4-3D7D-4A9E-8FDE-51CB6304150F}"/>
              </a:ext>
            </a:extLst>
          </p:cNvPr>
          <p:cNvSpPr>
            <a:spLocks noGrp="1"/>
          </p:cNvSpPr>
          <p:nvPr>
            <p:ph idx="1"/>
          </p:nvPr>
        </p:nvSpPr>
        <p:spPr>
          <a:xfrm>
            <a:off x="479221" y="1538187"/>
            <a:ext cx="11233557" cy="3657927"/>
          </a:xfrm>
        </p:spPr>
        <p:txBody>
          <a:bodyPr/>
          <a:lstStyle/>
          <a:p>
            <a:pPr>
              <a:lnSpc>
                <a:spcPct val="120000"/>
              </a:lnSpc>
              <a:defRPr/>
            </a:pPr>
            <a:r>
              <a:rPr lang="en-GB" sz="2400" dirty="0"/>
              <a:t>UK Veterans = </a:t>
            </a:r>
            <a:r>
              <a:rPr lang="en-GB" sz="2400" dirty="0">
                <a:latin typeface="Lato" panose="020F0502020204030203" pitchFamily="34" charset="0"/>
                <a:ea typeface="Lato" panose="020F0502020204030203" pitchFamily="34" charset="0"/>
                <a:cs typeface="Lato" panose="020F0502020204030203" pitchFamily="34" charset="0"/>
              </a:rPr>
              <a:t>2.4 million </a:t>
            </a:r>
          </a:p>
          <a:p>
            <a:pPr>
              <a:lnSpc>
                <a:spcPct val="120000"/>
              </a:lnSpc>
              <a:defRPr/>
            </a:pPr>
            <a:r>
              <a:rPr lang="en-GB" sz="2400" dirty="0">
                <a:latin typeface="Lato" panose="020F0502020204030203" pitchFamily="34" charset="0"/>
                <a:ea typeface="Lato" panose="020F0502020204030203" pitchFamily="34" charset="0"/>
                <a:cs typeface="Lato" panose="020F0502020204030203" pitchFamily="34" charset="0"/>
              </a:rPr>
              <a:t>18,000 Service people leave military annually</a:t>
            </a:r>
          </a:p>
          <a:p>
            <a:pPr>
              <a:lnSpc>
                <a:spcPct val="120000"/>
              </a:lnSpc>
              <a:defRPr/>
            </a:pPr>
            <a:r>
              <a:rPr lang="en-GB" sz="2400" dirty="0">
                <a:latin typeface="Lato" panose="020F0502020204030203" pitchFamily="34" charset="0"/>
                <a:ea typeface="Lato" panose="020F0502020204030203" pitchFamily="34" charset="0"/>
                <a:cs typeface="Lato" panose="020F0502020204030203" pitchFamily="34" charset="0"/>
              </a:rPr>
              <a:t>2,500 leave the Services on medical grounds per annum</a:t>
            </a:r>
          </a:p>
          <a:p>
            <a:pPr>
              <a:lnSpc>
                <a:spcPct val="120000"/>
              </a:lnSpc>
              <a:defRPr/>
            </a:pPr>
            <a:r>
              <a:rPr lang="en-GB" sz="2400" dirty="0">
                <a:latin typeface="Lato" panose="020F0502020204030203" pitchFamily="34" charset="0"/>
                <a:ea typeface="Lato" panose="020F0502020204030203" pitchFamily="34" charset="0"/>
                <a:cs typeface="Lato" panose="020F0502020204030203" pitchFamily="34" charset="0"/>
              </a:rPr>
              <a:t>750,000 UK Armed Forces veterans of working age in England and Wales</a:t>
            </a:r>
          </a:p>
          <a:p>
            <a:pPr>
              <a:lnSpc>
                <a:spcPct val="120000"/>
              </a:lnSpc>
              <a:defRPr/>
            </a:pPr>
            <a:r>
              <a:rPr lang="en-GB" sz="2400" dirty="0">
                <a:latin typeface="Lato" panose="020F0502020204030203" pitchFamily="34" charset="0"/>
                <a:ea typeface="Lato" panose="020F0502020204030203" pitchFamily="34" charset="0"/>
                <a:cs typeface="Lato" panose="020F0502020204030203" pitchFamily="34" charset="0"/>
              </a:rPr>
              <a:t>5.4 million adult spouses, partners, widowers and child dependants</a:t>
            </a:r>
          </a:p>
          <a:p>
            <a:pPr>
              <a:lnSpc>
                <a:spcPct val="120000"/>
              </a:lnSpc>
              <a:defRPr/>
            </a:pPr>
            <a:r>
              <a:rPr lang="en-GB" sz="2400" dirty="0">
                <a:latin typeface="Lato" panose="020F0502020204030203" pitchFamily="34" charset="0"/>
                <a:ea typeface="Lato" panose="020F0502020204030203" pitchFamily="34" charset="0"/>
                <a:cs typeface="Lato" panose="020F0502020204030203" pitchFamily="34" charset="0"/>
              </a:rPr>
              <a:t>Each NHS GP will have around 30 + veterans on their list</a:t>
            </a:r>
          </a:p>
          <a:p>
            <a:pPr marL="0" indent="0">
              <a:buNone/>
            </a:pPr>
            <a:endParaRPr lang="en-GB" dirty="0"/>
          </a:p>
        </p:txBody>
      </p:sp>
    </p:spTree>
    <p:extLst>
      <p:ext uri="{BB962C8B-B14F-4D97-AF65-F5344CB8AC3E}">
        <p14:creationId xmlns:p14="http://schemas.microsoft.com/office/powerpoint/2010/main" val="354701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7E54C3-9884-42AE-B906-A1D27615D77C}"/>
              </a:ext>
            </a:extLst>
          </p:cNvPr>
          <p:cNvPicPr>
            <a:picLocks noChangeAspect="1"/>
          </p:cNvPicPr>
          <p:nvPr/>
        </p:nvPicPr>
        <p:blipFill>
          <a:blip r:embed="rId2"/>
          <a:stretch>
            <a:fillRect/>
          </a:stretch>
        </p:blipFill>
        <p:spPr>
          <a:xfrm>
            <a:off x="5824946" y="3135217"/>
            <a:ext cx="4152900" cy="2832120"/>
          </a:xfrm>
          <a:prstGeom prst="rect">
            <a:avLst/>
          </a:prstGeom>
        </p:spPr>
      </p:pic>
      <p:pic>
        <p:nvPicPr>
          <p:cNvPr id="5" name="Content Placeholder 4">
            <a:extLst>
              <a:ext uri="{FF2B5EF4-FFF2-40B4-BE49-F238E27FC236}">
                <a16:creationId xmlns:a16="http://schemas.microsoft.com/office/drawing/2014/main" id="{D5A79648-EC98-455D-A193-6302AE0CF764}"/>
              </a:ext>
            </a:extLst>
          </p:cNvPr>
          <p:cNvPicPr>
            <a:picLocks noGrp="1" noChangeAspect="1"/>
          </p:cNvPicPr>
          <p:nvPr>
            <p:ph idx="1"/>
          </p:nvPr>
        </p:nvPicPr>
        <p:blipFill>
          <a:blip r:embed="rId3"/>
          <a:stretch>
            <a:fillRect/>
          </a:stretch>
        </p:blipFill>
        <p:spPr>
          <a:xfrm>
            <a:off x="1381124" y="297853"/>
            <a:ext cx="4261473" cy="2840982"/>
          </a:xfrm>
          <a:prstGeom prst="rect">
            <a:avLst/>
          </a:prstGeom>
        </p:spPr>
      </p:pic>
      <p:pic>
        <p:nvPicPr>
          <p:cNvPr id="7" name="Picture 6">
            <a:extLst>
              <a:ext uri="{FF2B5EF4-FFF2-40B4-BE49-F238E27FC236}">
                <a16:creationId xmlns:a16="http://schemas.microsoft.com/office/drawing/2014/main" id="{4C66F742-3FDF-440E-97E3-8B808C1711C4}"/>
              </a:ext>
            </a:extLst>
          </p:cNvPr>
          <p:cNvPicPr>
            <a:picLocks noChangeAspect="1"/>
          </p:cNvPicPr>
          <p:nvPr/>
        </p:nvPicPr>
        <p:blipFill>
          <a:blip r:embed="rId4"/>
          <a:stretch>
            <a:fillRect/>
          </a:stretch>
        </p:blipFill>
        <p:spPr>
          <a:xfrm>
            <a:off x="671185" y="3303993"/>
            <a:ext cx="3993226" cy="2505673"/>
          </a:xfrm>
          <a:prstGeom prst="rect">
            <a:avLst/>
          </a:prstGeom>
        </p:spPr>
      </p:pic>
      <p:pic>
        <p:nvPicPr>
          <p:cNvPr id="8" name="Picture 7">
            <a:extLst>
              <a:ext uri="{FF2B5EF4-FFF2-40B4-BE49-F238E27FC236}">
                <a16:creationId xmlns:a16="http://schemas.microsoft.com/office/drawing/2014/main" id="{2C2F6201-23A7-4768-9FBB-E487F021ADBE}"/>
              </a:ext>
            </a:extLst>
          </p:cNvPr>
          <p:cNvPicPr>
            <a:picLocks noChangeAspect="1"/>
          </p:cNvPicPr>
          <p:nvPr/>
        </p:nvPicPr>
        <p:blipFill>
          <a:blip r:embed="rId5"/>
          <a:stretch>
            <a:fillRect/>
          </a:stretch>
        </p:blipFill>
        <p:spPr>
          <a:xfrm>
            <a:off x="7118826" y="330262"/>
            <a:ext cx="3956647" cy="2639797"/>
          </a:xfrm>
          <a:prstGeom prst="rect">
            <a:avLst/>
          </a:prstGeom>
        </p:spPr>
      </p:pic>
    </p:spTree>
    <p:extLst>
      <p:ext uri="{BB962C8B-B14F-4D97-AF65-F5344CB8AC3E}">
        <p14:creationId xmlns:p14="http://schemas.microsoft.com/office/powerpoint/2010/main" val="332914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40F777-9963-4F31-88D4-016C873F3F84}"/>
              </a:ext>
            </a:extLst>
          </p:cNvPr>
          <p:cNvPicPr>
            <a:picLocks noGrp="1" noChangeAspect="1"/>
          </p:cNvPicPr>
          <p:nvPr>
            <p:ph idx="1"/>
          </p:nvPr>
        </p:nvPicPr>
        <p:blipFill>
          <a:blip r:embed="rId2"/>
          <a:stretch>
            <a:fillRect/>
          </a:stretch>
        </p:blipFill>
        <p:spPr>
          <a:xfrm>
            <a:off x="704153" y="330262"/>
            <a:ext cx="3913971" cy="2840982"/>
          </a:xfrm>
          <a:prstGeom prst="rect">
            <a:avLst/>
          </a:prstGeom>
        </p:spPr>
      </p:pic>
      <p:pic>
        <p:nvPicPr>
          <p:cNvPr id="6" name="Picture 5">
            <a:extLst>
              <a:ext uri="{FF2B5EF4-FFF2-40B4-BE49-F238E27FC236}">
                <a16:creationId xmlns:a16="http://schemas.microsoft.com/office/drawing/2014/main" id="{866937ED-F1AF-4FFC-85E3-8411CF4D8F2B}"/>
              </a:ext>
            </a:extLst>
          </p:cNvPr>
          <p:cNvPicPr>
            <a:picLocks noChangeAspect="1"/>
          </p:cNvPicPr>
          <p:nvPr/>
        </p:nvPicPr>
        <p:blipFill>
          <a:blip r:embed="rId3"/>
          <a:stretch>
            <a:fillRect/>
          </a:stretch>
        </p:blipFill>
        <p:spPr>
          <a:xfrm>
            <a:off x="5779092" y="330262"/>
            <a:ext cx="3737171" cy="2879669"/>
          </a:xfrm>
          <a:prstGeom prst="rect">
            <a:avLst/>
          </a:prstGeom>
        </p:spPr>
      </p:pic>
      <p:pic>
        <p:nvPicPr>
          <p:cNvPr id="7" name="Picture 6">
            <a:extLst>
              <a:ext uri="{FF2B5EF4-FFF2-40B4-BE49-F238E27FC236}">
                <a16:creationId xmlns:a16="http://schemas.microsoft.com/office/drawing/2014/main" id="{BABE95A7-FE6E-40A9-A270-043030F4F9A3}"/>
              </a:ext>
            </a:extLst>
          </p:cNvPr>
          <p:cNvPicPr>
            <a:picLocks noChangeAspect="1"/>
          </p:cNvPicPr>
          <p:nvPr/>
        </p:nvPicPr>
        <p:blipFill>
          <a:blip r:embed="rId4"/>
          <a:stretch>
            <a:fillRect/>
          </a:stretch>
        </p:blipFill>
        <p:spPr>
          <a:xfrm>
            <a:off x="2151658" y="3209931"/>
            <a:ext cx="3627434" cy="2645893"/>
          </a:xfrm>
          <a:prstGeom prst="rect">
            <a:avLst/>
          </a:prstGeom>
        </p:spPr>
      </p:pic>
      <p:pic>
        <p:nvPicPr>
          <p:cNvPr id="8" name="Picture 7">
            <a:extLst>
              <a:ext uri="{FF2B5EF4-FFF2-40B4-BE49-F238E27FC236}">
                <a16:creationId xmlns:a16="http://schemas.microsoft.com/office/drawing/2014/main" id="{3E789FE9-81B0-49C9-8ED8-87BD12C303EA}"/>
              </a:ext>
            </a:extLst>
          </p:cNvPr>
          <p:cNvPicPr>
            <a:picLocks noChangeAspect="1"/>
          </p:cNvPicPr>
          <p:nvPr/>
        </p:nvPicPr>
        <p:blipFill>
          <a:blip r:embed="rId5"/>
          <a:stretch>
            <a:fillRect/>
          </a:stretch>
        </p:blipFill>
        <p:spPr>
          <a:xfrm>
            <a:off x="7736076" y="3051421"/>
            <a:ext cx="3560373" cy="2804403"/>
          </a:xfrm>
          <a:prstGeom prst="rect">
            <a:avLst/>
          </a:prstGeom>
        </p:spPr>
      </p:pic>
    </p:spTree>
    <p:extLst>
      <p:ext uri="{BB962C8B-B14F-4D97-AF65-F5344CB8AC3E}">
        <p14:creationId xmlns:p14="http://schemas.microsoft.com/office/powerpoint/2010/main" val="171586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EECE-87AA-469A-98F9-82201287031B}"/>
              </a:ext>
            </a:extLst>
          </p:cNvPr>
          <p:cNvSpPr>
            <a:spLocks noGrp="1"/>
          </p:cNvSpPr>
          <p:nvPr>
            <p:ph type="title"/>
          </p:nvPr>
        </p:nvSpPr>
        <p:spPr>
          <a:xfrm>
            <a:off x="479219" y="548505"/>
            <a:ext cx="11233558" cy="793241"/>
          </a:xfrm>
        </p:spPr>
        <p:txBody>
          <a:bodyPr>
            <a:normAutofit/>
          </a:bodyPr>
          <a:lstStyle/>
          <a:p>
            <a:r>
              <a:rPr lang="en-GB" dirty="0"/>
              <a:t>Armed Forces Covenant</a:t>
            </a:r>
          </a:p>
        </p:txBody>
      </p:sp>
      <p:pic>
        <p:nvPicPr>
          <p:cNvPr id="5" name="Content Placeholder 4">
            <a:extLst>
              <a:ext uri="{FF2B5EF4-FFF2-40B4-BE49-F238E27FC236}">
                <a16:creationId xmlns:a16="http://schemas.microsoft.com/office/drawing/2014/main" id="{EA33E3A0-D1F6-4080-9680-792C55AFB4B4}"/>
              </a:ext>
            </a:extLst>
          </p:cNvPr>
          <p:cNvPicPr>
            <a:picLocks noGrp="1" noChangeAspect="1"/>
          </p:cNvPicPr>
          <p:nvPr>
            <p:ph idx="1"/>
          </p:nvPr>
        </p:nvPicPr>
        <p:blipFill>
          <a:blip r:embed="rId2"/>
          <a:stretch>
            <a:fillRect/>
          </a:stretch>
        </p:blipFill>
        <p:spPr>
          <a:xfrm>
            <a:off x="8481848" y="23879"/>
            <a:ext cx="3230929" cy="1946343"/>
          </a:xfrm>
          <a:prstGeom prst="rect">
            <a:avLst/>
          </a:prstGeom>
        </p:spPr>
      </p:pic>
      <p:sp>
        <p:nvSpPr>
          <p:cNvPr id="4" name="Subtitle 3">
            <a:extLst>
              <a:ext uri="{FF2B5EF4-FFF2-40B4-BE49-F238E27FC236}">
                <a16:creationId xmlns:a16="http://schemas.microsoft.com/office/drawing/2014/main" id="{CE8E2C1E-9FD0-4284-8FE0-10E7A5F030CF}"/>
              </a:ext>
            </a:extLst>
          </p:cNvPr>
          <p:cNvSpPr>
            <a:spLocks noGrp="1"/>
          </p:cNvSpPr>
          <p:nvPr>
            <p:ph type="subTitle" idx="13"/>
          </p:nvPr>
        </p:nvSpPr>
        <p:spPr>
          <a:xfrm>
            <a:off x="647385" y="1445946"/>
            <a:ext cx="11233557" cy="429683"/>
          </a:xfrm>
        </p:spPr>
        <p:txBody>
          <a:bodyPr/>
          <a:lstStyle/>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2400" dirty="0"/>
              <a:t>Understanding of the veteran community &amp; potential health problems </a:t>
            </a:r>
          </a:p>
          <a:p>
            <a:endParaRPr lang="en-GB" sz="2400" dirty="0"/>
          </a:p>
          <a:p>
            <a:pPr marL="285750" indent="-285750">
              <a:buFont typeface="Arial" panose="020B0604020202020204" pitchFamily="34" charset="0"/>
              <a:buChar char="•"/>
            </a:pPr>
            <a:r>
              <a:rPr lang="en-GB" sz="2400" dirty="0"/>
              <a:t>Awareness of and how to sign-post or refer to appropriate veteran-specific services</a:t>
            </a:r>
          </a:p>
          <a:p>
            <a:endParaRPr lang="en-GB" sz="2400" dirty="0"/>
          </a:p>
          <a:p>
            <a:pPr marL="285750" indent="-285750">
              <a:buFont typeface="Arial" panose="020B0604020202020204" pitchFamily="34" charset="0"/>
              <a:buChar char="•"/>
            </a:pPr>
            <a:r>
              <a:rPr lang="en-GB" sz="2400" dirty="0"/>
              <a:t>Request priority treatment for health problems partially or wholly attributable to military service</a:t>
            </a:r>
          </a:p>
          <a:p>
            <a:endParaRPr lang="en-GB" sz="2400" dirty="0"/>
          </a:p>
          <a:p>
            <a:endParaRPr lang="en-GB" dirty="0"/>
          </a:p>
        </p:txBody>
      </p:sp>
    </p:spTree>
    <p:extLst>
      <p:ext uri="{BB962C8B-B14F-4D97-AF65-F5344CB8AC3E}">
        <p14:creationId xmlns:p14="http://schemas.microsoft.com/office/powerpoint/2010/main" val="395284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2A78-3CEC-4B5C-9614-76EC2650465C}"/>
              </a:ext>
            </a:extLst>
          </p:cNvPr>
          <p:cNvSpPr>
            <a:spLocks noGrp="1"/>
          </p:cNvSpPr>
          <p:nvPr>
            <p:ph type="title"/>
          </p:nvPr>
        </p:nvSpPr>
        <p:spPr/>
        <p:txBody>
          <a:bodyPr>
            <a:normAutofit fontScale="90000"/>
          </a:bodyPr>
          <a:lstStyle/>
          <a:p>
            <a:r>
              <a:rPr lang="en-GB" dirty="0"/>
              <a:t>Why are veterans treated as a special group?</a:t>
            </a:r>
          </a:p>
        </p:txBody>
      </p:sp>
      <p:sp>
        <p:nvSpPr>
          <p:cNvPr id="3" name="Content Placeholder 2">
            <a:extLst>
              <a:ext uri="{FF2B5EF4-FFF2-40B4-BE49-F238E27FC236}">
                <a16:creationId xmlns:a16="http://schemas.microsoft.com/office/drawing/2014/main" id="{12CC30F4-3D7D-4A9E-8FDE-51CB6304150F}"/>
              </a:ext>
            </a:extLst>
          </p:cNvPr>
          <p:cNvSpPr>
            <a:spLocks noGrp="1"/>
          </p:cNvSpPr>
          <p:nvPr>
            <p:ph idx="1"/>
          </p:nvPr>
        </p:nvSpPr>
        <p:spPr>
          <a:xfrm>
            <a:off x="479221" y="1538187"/>
            <a:ext cx="11233557" cy="3781625"/>
          </a:xfrm>
        </p:spPr>
        <p:txBody>
          <a:bodyPr>
            <a:normAutofit fontScale="85000" lnSpcReduction="20000"/>
          </a:bodyPr>
          <a:lstStyle/>
          <a:p>
            <a:r>
              <a:rPr lang="en-GB" sz="2400" dirty="0">
                <a:latin typeface="Lato" panose="020F0502020204030203" pitchFamily="34" charset="0"/>
                <a:ea typeface="Lato" panose="020F0502020204030203" pitchFamily="34" charset="0"/>
                <a:cs typeface="Lato" panose="020F0502020204030203" pitchFamily="34" charset="0"/>
              </a:rPr>
              <a:t>Service in the Armed Forces is different from other occupations </a:t>
            </a:r>
          </a:p>
          <a:p>
            <a:pPr marL="0" indent="0">
              <a:buNone/>
            </a:pPr>
            <a:endParaRPr lang="en-GB" sz="2400" dirty="0">
              <a:latin typeface="Lato" panose="020F0502020204030203" pitchFamily="34" charset="0"/>
              <a:ea typeface="Lato" panose="020F0502020204030203" pitchFamily="34" charset="0"/>
              <a:cs typeface="Lato" panose="020F0502020204030203" pitchFamily="34" charset="0"/>
            </a:endParaRPr>
          </a:p>
          <a:p>
            <a:r>
              <a:rPr lang="en-GB" sz="2400" dirty="0">
                <a:latin typeface="Lato" panose="020F0502020204030203" pitchFamily="34" charset="0"/>
                <a:ea typeface="Lato" panose="020F0502020204030203" pitchFamily="34" charset="0"/>
                <a:cs typeface="Lato" panose="020F0502020204030203" pitchFamily="34" charset="0"/>
              </a:rPr>
              <a:t>Relinquish civil liberties and put themselves in harm’s way to protect others</a:t>
            </a:r>
          </a:p>
          <a:p>
            <a:pPr marL="0" indent="0">
              <a:buNone/>
            </a:pPr>
            <a:endParaRPr lang="en-GB" sz="2400" dirty="0">
              <a:latin typeface="Lato" panose="020F0502020204030203" pitchFamily="34" charset="0"/>
              <a:ea typeface="Lato" panose="020F0502020204030203" pitchFamily="34" charset="0"/>
              <a:cs typeface="Lato" panose="020F0502020204030203" pitchFamily="34" charset="0"/>
            </a:endParaRPr>
          </a:p>
          <a:p>
            <a:r>
              <a:rPr lang="en-GB" sz="2400" dirty="0">
                <a:latin typeface="Lato" panose="020F0502020204030203" pitchFamily="34" charset="0"/>
                <a:ea typeface="Lato" panose="020F0502020204030203" pitchFamily="34" charset="0"/>
                <a:cs typeface="Lato" panose="020F0502020204030203" pitchFamily="34" charset="0"/>
              </a:rPr>
              <a:t>Risk of serious injury is substantially increased</a:t>
            </a:r>
          </a:p>
          <a:p>
            <a:endParaRPr lang="en-GB" sz="2400" dirty="0">
              <a:latin typeface="Lato" panose="020F0502020204030203" pitchFamily="34" charset="0"/>
              <a:ea typeface="Lato" panose="020F0502020204030203" pitchFamily="34" charset="0"/>
              <a:cs typeface="Lato" panose="020F0502020204030203" pitchFamily="34" charset="0"/>
            </a:endParaRPr>
          </a:p>
          <a:p>
            <a:r>
              <a:rPr lang="en-GB" sz="2400" dirty="0"/>
              <a:t>52% of veterans have a long-term illness/disability which is higher than in the general adult population (35%)</a:t>
            </a:r>
          </a:p>
          <a:p>
            <a:endParaRPr lang="en-GB" sz="2400" i="1" dirty="0">
              <a:latin typeface="Lato" panose="020F0502020204030203" pitchFamily="34" charset="0"/>
              <a:ea typeface="Lato" panose="020F0502020204030203" pitchFamily="34" charset="0"/>
              <a:cs typeface="Lato" panose="020F0502020204030203" pitchFamily="34" charset="0"/>
            </a:endParaRPr>
          </a:p>
          <a:p>
            <a:r>
              <a:rPr lang="en-GB" sz="2400" i="1" dirty="0">
                <a:latin typeface="Lato" panose="020F0502020204030203" pitchFamily="34" charset="0"/>
                <a:ea typeface="Lato" panose="020F0502020204030203" pitchFamily="34" charset="0"/>
                <a:cs typeface="Lato" panose="020F0502020204030203" pitchFamily="34" charset="0"/>
              </a:rPr>
              <a:t>“Leaving the military introduces a rupture across all levels”  </a:t>
            </a:r>
          </a:p>
          <a:p>
            <a:pPr marL="0" indent="0">
              <a:buNone/>
            </a:pPr>
            <a:r>
              <a:rPr lang="en-GB" sz="1600" b="1" dirty="0"/>
              <a:t>						</a:t>
            </a:r>
            <a:r>
              <a:rPr lang="en-GB" sz="1600" b="1" dirty="0">
                <a:latin typeface="Lato" panose="020F0502020204030203" pitchFamily="34" charset="0"/>
                <a:ea typeface="Lato" panose="020F0502020204030203" pitchFamily="34" charset="0"/>
                <a:cs typeface="Lato" panose="020F0502020204030203" pitchFamily="34" charset="0"/>
              </a:rPr>
              <a:t>TRIAD study, King’s College London,  January 2021</a:t>
            </a:r>
          </a:p>
          <a:p>
            <a:endParaRPr lang="en-GB" sz="2400" b="1"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GB" sz="24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GB" dirty="0"/>
          </a:p>
        </p:txBody>
      </p:sp>
    </p:spTree>
    <p:extLst>
      <p:ext uri="{BB962C8B-B14F-4D97-AF65-F5344CB8AC3E}">
        <p14:creationId xmlns:p14="http://schemas.microsoft.com/office/powerpoint/2010/main" val="27604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E6E8-8887-4BC1-BA3A-5B24A22ADEF5}"/>
              </a:ext>
            </a:extLst>
          </p:cNvPr>
          <p:cNvSpPr>
            <a:spLocks noGrp="1"/>
          </p:cNvSpPr>
          <p:nvPr>
            <p:ph type="title"/>
          </p:nvPr>
        </p:nvSpPr>
        <p:spPr/>
        <p:txBody>
          <a:bodyPr/>
          <a:lstStyle/>
          <a:p>
            <a:r>
              <a:rPr lang="en-GB" dirty="0"/>
              <a:t>Veterans Mental Health</a:t>
            </a:r>
          </a:p>
        </p:txBody>
      </p:sp>
      <p:sp>
        <p:nvSpPr>
          <p:cNvPr id="3" name="Content Placeholder 2">
            <a:extLst>
              <a:ext uri="{FF2B5EF4-FFF2-40B4-BE49-F238E27FC236}">
                <a16:creationId xmlns:a16="http://schemas.microsoft.com/office/drawing/2014/main" id="{B5003814-171F-4BCB-A214-3AA801097307}"/>
              </a:ext>
            </a:extLst>
          </p:cNvPr>
          <p:cNvSpPr>
            <a:spLocks noGrp="1"/>
          </p:cNvSpPr>
          <p:nvPr>
            <p:ph idx="1"/>
          </p:nvPr>
        </p:nvSpPr>
        <p:spPr>
          <a:xfrm>
            <a:off x="479220" y="1552575"/>
            <a:ext cx="11233557" cy="4277774"/>
          </a:xfrm>
        </p:spPr>
        <p:txBody>
          <a:bodyPr/>
          <a:lstStyle/>
          <a:p>
            <a:r>
              <a:rPr lang="en-GB" sz="2000" dirty="0"/>
              <a:t>UK veterans who served at time of recent military operations were more likely than non-veterans to report higher prevalence of:</a:t>
            </a:r>
          </a:p>
          <a:p>
            <a:pPr lvl="1"/>
            <a:endParaRPr lang="en-GB" sz="2000" dirty="0"/>
          </a:p>
          <a:p>
            <a:pPr lvl="1"/>
            <a:r>
              <a:rPr lang="en-GB" sz="2000" dirty="0"/>
              <a:t>Common mental health disorders 23 v’s 16%</a:t>
            </a:r>
          </a:p>
          <a:p>
            <a:pPr lvl="1"/>
            <a:endParaRPr lang="en-GB" sz="2000" dirty="0"/>
          </a:p>
          <a:p>
            <a:pPr lvl="1"/>
            <a:r>
              <a:rPr lang="en-GB" sz="2000" dirty="0"/>
              <a:t>PTSD 8%, rising to 17% of those deployed to combat roles in Iraq &amp; Afghanistan v’s 5% </a:t>
            </a:r>
          </a:p>
          <a:p>
            <a:pPr lvl="1"/>
            <a:endParaRPr lang="en-GB" sz="2000" dirty="0"/>
          </a:p>
          <a:p>
            <a:pPr lvl="1"/>
            <a:r>
              <a:rPr lang="en-GB" sz="2000" dirty="0"/>
              <a:t>Alcohol misuse 10% v’s 5%</a:t>
            </a:r>
          </a:p>
          <a:p>
            <a:pPr lvl="1"/>
            <a:endParaRPr lang="en-GB" sz="2000" dirty="0"/>
          </a:p>
          <a:p>
            <a:pPr lvl="1"/>
            <a:r>
              <a:rPr lang="en-GB" sz="2000" dirty="0"/>
              <a:t>Delayed presentation – average of 4 years for veterans to come forward about mental health</a:t>
            </a:r>
          </a:p>
        </p:txBody>
      </p:sp>
    </p:spTree>
    <p:extLst>
      <p:ext uri="{BB962C8B-B14F-4D97-AF65-F5344CB8AC3E}">
        <p14:creationId xmlns:p14="http://schemas.microsoft.com/office/powerpoint/2010/main" val="400745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6234-B923-4B58-8346-B3723FAB6606}"/>
              </a:ext>
            </a:extLst>
          </p:cNvPr>
          <p:cNvSpPr>
            <a:spLocks noGrp="1"/>
          </p:cNvSpPr>
          <p:nvPr>
            <p:ph type="title"/>
          </p:nvPr>
        </p:nvSpPr>
        <p:spPr/>
        <p:txBody>
          <a:bodyPr/>
          <a:lstStyle/>
          <a:p>
            <a:r>
              <a:rPr lang="en-GB" dirty="0"/>
              <a:t>Op COURAGE</a:t>
            </a:r>
          </a:p>
        </p:txBody>
      </p:sp>
      <p:sp>
        <p:nvSpPr>
          <p:cNvPr id="3" name="Content Placeholder 2">
            <a:extLst>
              <a:ext uri="{FF2B5EF4-FFF2-40B4-BE49-F238E27FC236}">
                <a16:creationId xmlns:a16="http://schemas.microsoft.com/office/drawing/2014/main" id="{61961C98-84A0-4189-A5F0-D7E0A9DCE8FB}"/>
              </a:ext>
            </a:extLst>
          </p:cNvPr>
          <p:cNvSpPr>
            <a:spLocks noGrp="1"/>
          </p:cNvSpPr>
          <p:nvPr>
            <p:ph idx="1"/>
          </p:nvPr>
        </p:nvSpPr>
        <p:spPr>
          <a:xfrm>
            <a:off x="479220" y="1501541"/>
            <a:ext cx="11233557" cy="4328807"/>
          </a:xfrm>
        </p:spPr>
        <p:txBody>
          <a:bodyPr>
            <a:normAutofit/>
          </a:bodyPr>
          <a:lstStyle/>
          <a:p>
            <a:pPr marL="0" indent="0">
              <a:buNone/>
            </a:pPr>
            <a:r>
              <a:rPr lang="en-GB" sz="2000" b="1" dirty="0">
                <a:latin typeface="Lato" panose="020F0502020204030203" pitchFamily="34" charset="0"/>
                <a:ea typeface="Lato" panose="020F0502020204030203" pitchFamily="34" charset="0"/>
                <a:cs typeface="Lato" panose="020F0502020204030203" pitchFamily="34" charset="0"/>
              </a:rPr>
              <a:t>The Veterans Mental Health &amp; Wellbeing Service </a:t>
            </a:r>
          </a:p>
          <a:p>
            <a:pPr marL="0" indent="0">
              <a:buNone/>
            </a:pPr>
            <a:r>
              <a:rPr lang="en-GB" b="1" dirty="0">
                <a:latin typeface="Lato" panose="020F0502020204030203" pitchFamily="34" charset="0"/>
                <a:ea typeface="Lato" panose="020F0502020204030203" pitchFamily="34" charset="0"/>
                <a:cs typeface="Lato" panose="020F0502020204030203" pitchFamily="34" charset="0"/>
                <a:hlinkClick r:id="rId2"/>
              </a:rPr>
              <a:t>https://www.nhs.uk/nhs-services/armed-forces-and-veterans-healthcare/veterans-nhs-mental-health-services/</a:t>
            </a:r>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Veteran’s Transition, Intervention &amp; Liaison Service (</a:t>
            </a:r>
            <a:r>
              <a:rPr lang="en-GB" b="1">
                <a:latin typeface="Lato" panose="020F0502020204030203" pitchFamily="34" charset="0"/>
                <a:ea typeface="Lato" panose="020F0502020204030203" pitchFamily="34" charset="0"/>
                <a:cs typeface="Lato" panose="020F0502020204030203" pitchFamily="34" charset="0"/>
              </a:rPr>
              <a:t>TILS)</a:t>
            </a:r>
            <a:endParaRPr lang="en-GB"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GB"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Veteran’s Complex Treatment Service (CTS)</a:t>
            </a:r>
          </a:p>
          <a:p>
            <a:endParaRPr lang="en-GB" b="1"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High Intensity Service (HIS) – crisis in need of urgent care</a:t>
            </a:r>
          </a:p>
          <a:p>
            <a:endParaRPr lang="en-GB" dirty="0"/>
          </a:p>
        </p:txBody>
      </p:sp>
    </p:spTree>
    <p:extLst>
      <p:ext uri="{BB962C8B-B14F-4D97-AF65-F5344CB8AC3E}">
        <p14:creationId xmlns:p14="http://schemas.microsoft.com/office/powerpoint/2010/main" val="1602601481"/>
      </p:ext>
    </p:extLst>
  </p:cSld>
  <p:clrMapOvr>
    <a:masterClrMapping/>
  </p:clrMapOvr>
</p:sld>
</file>

<file path=ppt/theme/theme1.xml><?xml version="1.0" encoding="utf-8"?>
<a:theme xmlns:a="http://schemas.openxmlformats.org/drawingml/2006/main" name="General">
  <a:themeElements>
    <a:clrScheme name="RCGP">
      <a:dk1>
        <a:sysClr val="windowText" lastClr="000000"/>
      </a:dk1>
      <a:lt1>
        <a:sysClr val="window" lastClr="FFFFFF"/>
      </a:lt1>
      <a:dk2>
        <a:srgbClr val="44546A"/>
      </a:dk2>
      <a:lt2>
        <a:srgbClr val="E7E6E6"/>
      </a:lt2>
      <a:accent1>
        <a:srgbClr val="1059A9"/>
      </a:accent1>
      <a:accent2>
        <a:srgbClr val="00ABB3"/>
      </a:accent2>
      <a:accent3>
        <a:srgbClr val="A5A5A5"/>
      </a:accent3>
      <a:accent4>
        <a:srgbClr val="1E4E79"/>
      </a:accent4>
      <a:accent5>
        <a:srgbClr val="00ABB3"/>
      </a:accent5>
      <a:accent6>
        <a:srgbClr val="83C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a7e9f-b56e-490a-84e4-d95fbfd765fd">
      <Terms xmlns="http://schemas.microsoft.com/office/infopath/2007/PartnerControls"/>
    </lcf76f155ced4ddcb4097134ff3c332f>
    <TaxCatchAll xmlns="9cb30a37-e17e-48f6-819c-818d17fedf6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2D7E5A3BA65E4A9951D51ACE81577C" ma:contentTypeVersion="13" ma:contentTypeDescription="Create a new document." ma:contentTypeScope="" ma:versionID="5b0d7366d6cafc64028482c9f6d123a3">
  <xsd:schema xmlns:xsd="http://www.w3.org/2001/XMLSchema" xmlns:xs="http://www.w3.org/2001/XMLSchema" xmlns:p="http://schemas.microsoft.com/office/2006/metadata/properties" xmlns:ns2="faba7e9f-b56e-490a-84e4-d95fbfd765fd" xmlns:ns3="9cb30a37-e17e-48f6-819c-818d17fedf6f" targetNamespace="http://schemas.microsoft.com/office/2006/metadata/properties" ma:root="true" ma:fieldsID="41fb3767b5692dfaed11473ed20499ac" ns2:_="" ns3:_="">
    <xsd:import namespace="faba7e9f-b56e-490a-84e4-d95fbfd765fd"/>
    <xsd:import namespace="9cb30a37-e17e-48f6-819c-818d17fedf6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a7e9f-b56e-490a-84e4-d95fbfd76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b30a37-e17e-48f6-819c-818d17fedf6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71e59cc-4665-4559-9385-e8a864d7b620}" ma:internalName="TaxCatchAll" ma:showField="CatchAllData" ma:web="9cb30a37-e17e-48f6-819c-818d17fedf6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D08CD6-3455-4366-94F5-0981E9146F5D}">
  <ds:schemaRefs>
    <ds:schemaRef ds:uri="55357e34-0ac8-47a6-8a1e-65b3cfd367bc"/>
    <ds:schemaRef ds:uri="http://purl.org/dc/terms/"/>
    <ds:schemaRef ds:uri="http://www.w3.org/XML/1998/namespace"/>
    <ds:schemaRef ds:uri="http://schemas.openxmlformats.org/package/2006/metadata/core-properties"/>
    <ds:schemaRef ds:uri="http://schemas.microsoft.com/office/2006/metadata/properties"/>
    <ds:schemaRef ds:uri="f48ff4f7-847a-4675-bd44-1e22135070fb"/>
    <ds:schemaRef ds:uri="http://schemas.microsoft.com/office/2006/documentManagement/types"/>
    <ds:schemaRef ds:uri="http://purl.org/dc/elements/1.1/"/>
    <ds:schemaRef ds:uri="http://schemas.microsoft.com/office/infopath/2007/PartnerControls"/>
    <ds:schemaRef ds:uri="http://purl.org/dc/dcmitype/"/>
    <ds:schemaRef ds:uri="186769c4-abfb-4b00-b39f-508299e7084e"/>
  </ds:schemaRefs>
</ds:datastoreItem>
</file>

<file path=customXml/itemProps2.xml><?xml version="1.0" encoding="utf-8"?>
<ds:datastoreItem xmlns:ds="http://schemas.openxmlformats.org/officeDocument/2006/customXml" ds:itemID="{0117CDC4-CFBF-4BA3-A7CE-7C1BAD43FE1E}"/>
</file>

<file path=customXml/itemProps3.xml><?xml version="1.0" encoding="utf-8"?>
<ds:datastoreItem xmlns:ds="http://schemas.openxmlformats.org/officeDocument/2006/customXml" ds:itemID="{633B45D8-B9F0-45B2-B63C-57178BF227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Widescreen</PresentationFormat>
  <Paragraphs>106</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Frutiger Linotype</vt:lpstr>
      <vt:lpstr>Lato</vt:lpstr>
      <vt:lpstr>General</vt:lpstr>
      <vt:lpstr> Veteran-friendly Practice Accreditation</vt:lpstr>
      <vt:lpstr>Who is a veteran?</vt:lpstr>
      <vt:lpstr>How many veterans are there in UK?</vt:lpstr>
      <vt:lpstr>PowerPoint Presentation</vt:lpstr>
      <vt:lpstr>PowerPoint Presentation</vt:lpstr>
      <vt:lpstr>Armed Forces Covenant</vt:lpstr>
      <vt:lpstr>Why are veterans treated as a special group?</vt:lpstr>
      <vt:lpstr>Veterans Mental Health</vt:lpstr>
      <vt:lpstr>Op COURAGE</vt:lpstr>
      <vt:lpstr>Veteran’s Trauma Network</vt:lpstr>
      <vt:lpstr>Veteran’s Gateway</vt:lpstr>
      <vt:lpstr>Veterans eligible for priority NHS treatment </vt:lpstr>
      <vt:lpstr>  </vt:lpstr>
      <vt:lpstr>Veteran-friendly Accreditation</vt:lpstr>
      <vt:lpstr> Veteran-friendly accreditation</vt:lpstr>
      <vt:lpstr>Veteran-friendly accreditation</vt:lpstr>
      <vt:lpstr>Programme Evaluation - July 2021</vt:lpstr>
      <vt:lpstr>The journey so far….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 Hunter</dc:creator>
  <cp:lastModifiedBy>Erica Albini</cp:lastModifiedBy>
  <cp:revision>26</cp:revision>
  <dcterms:created xsi:type="dcterms:W3CDTF">2018-01-17T13:47:13Z</dcterms:created>
  <dcterms:modified xsi:type="dcterms:W3CDTF">2022-08-30T14:12:19Z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0x010100532D7E5A3BA65E4A9951D51ACE81577C</vt:lpwstr>
  </property>
</Properties>
</file>